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61" r:id="rId3"/>
    <p:sldId id="264" r:id="rId4"/>
    <p:sldId id="262" r:id="rId5"/>
    <p:sldId id="263" r:id="rId6"/>
    <p:sldId id="257" r:id="rId7"/>
    <p:sldId id="265" r:id="rId8"/>
    <p:sldId id="266" r:id="rId9"/>
    <p:sldId id="267" r:id="rId10"/>
    <p:sldId id="284" r:id="rId11"/>
    <p:sldId id="268" r:id="rId12"/>
    <p:sldId id="269" r:id="rId13"/>
    <p:sldId id="270" r:id="rId14"/>
    <p:sldId id="271" r:id="rId15"/>
    <p:sldId id="272" r:id="rId16"/>
    <p:sldId id="274" r:id="rId17"/>
    <p:sldId id="273" r:id="rId18"/>
    <p:sldId id="275" r:id="rId19"/>
    <p:sldId id="277" r:id="rId20"/>
    <p:sldId id="309" r:id="rId21"/>
    <p:sldId id="276" r:id="rId22"/>
    <p:sldId id="282" r:id="rId23"/>
    <p:sldId id="283" r:id="rId24"/>
    <p:sldId id="281" r:id="rId25"/>
    <p:sldId id="278" r:id="rId26"/>
    <p:sldId id="279" r:id="rId27"/>
    <p:sldId id="280" r:id="rId28"/>
    <p:sldId id="286" r:id="rId29"/>
    <p:sldId id="285" r:id="rId30"/>
    <p:sldId id="295" r:id="rId31"/>
    <p:sldId id="287" r:id="rId32"/>
    <p:sldId id="296" r:id="rId33"/>
    <p:sldId id="297" r:id="rId34"/>
    <p:sldId id="299" r:id="rId35"/>
    <p:sldId id="298" r:id="rId36"/>
    <p:sldId id="288" r:id="rId37"/>
    <p:sldId id="289" r:id="rId38"/>
    <p:sldId id="300" r:id="rId39"/>
    <p:sldId id="301" r:id="rId40"/>
    <p:sldId id="290" r:id="rId41"/>
    <p:sldId id="291" r:id="rId42"/>
    <p:sldId id="292" r:id="rId43"/>
    <p:sldId id="293" r:id="rId44"/>
    <p:sldId id="294" r:id="rId45"/>
    <p:sldId id="303" r:id="rId46"/>
    <p:sldId id="304" r:id="rId47"/>
    <p:sldId id="305" r:id="rId48"/>
    <p:sldId id="306" r:id="rId49"/>
    <p:sldId id="307" r:id="rId50"/>
    <p:sldId id="308" r:id="rId5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2226"/>
    <a:srgbClr val="13AB43"/>
    <a:srgbClr val="C10014"/>
    <a:srgbClr val="565696"/>
    <a:srgbClr val="53A8D5"/>
    <a:srgbClr val="A0C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93" d="100"/>
          <a:sy n="93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8A488-5A79-41B9-93FF-24E3FF89021C}" type="datetimeFigureOut">
              <a:rPr lang="de-DE" smtClean="0"/>
              <a:t>01.02.2018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BFE8D-20EE-4A14-8FE4-F4A9D8377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102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540ED-F75A-43FF-A2A4-BCBCB2524E72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761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540ED-F75A-43FF-A2A4-BCBCB2524E72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95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540ED-F75A-43FF-A2A4-BCBCB2524E72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04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540ED-F75A-43FF-A2A4-BCBCB2524E72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9690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540ED-F75A-43FF-A2A4-BCBCB2524E72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308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540ED-F75A-43FF-A2A4-BCBCB2524E72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635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540ED-F75A-43FF-A2A4-BCBCB2524E72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982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540ED-F75A-43FF-A2A4-BCBCB2524E72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88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01.02.2018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524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01.02.2018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194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01.02.2018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97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01.02.2018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850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01.02.2018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1124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01.02.2018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764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01.02.2018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2478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01.02.2018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722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01.02.2018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325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01.02.2018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833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08D0-BEDA-4F1E-87CD-A7898C087DEB}" type="datetimeFigureOut">
              <a:rPr lang="de-DE" smtClean="0"/>
              <a:t>01.02.2018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173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808D0-BEDA-4F1E-87CD-A7898C087DEB}" type="datetimeFigureOut">
              <a:rPr lang="de-DE" smtClean="0"/>
              <a:t>01.02.2018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84687-C02B-4983-951E-107C720FA5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246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image" Target="../media/image98.jpg"/><Relationship Id="rId7" Type="http://schemas.openxmlformats.org/officeDocument/2006/relationships/image" Target="../media/image102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70857" y="2754086"/>
            <a:ext cx="106135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800" smtClean="0">
                <a:latin typeface="Cambria" panose="02040503050406030204" pitchFamily="18" charset="0"/>
              </a:rPr>
              <a:t>Humane Epigenetik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900353" y="4508051"/>
            <a:ext cx="90265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mtClean="0">
                <a:latin typeface="Cambria" panose="02040503050406030204" pitchFamily="18" charset="0"/>
              </a:rPr>
              <a:t>Dr. David Rosenkranz, Institut für Organismische und Molekulare Evolutionsbiologie</a:t>
            </a:r>
          </a:p>
          <a:p>
            <a:pPr>
              <a:lnSpc>
                <a:spcPct val="150000"/>
              </a:lnSpc>
            </a:pPr>
            <a:r>
              <a:rPr lang="de-DE" smtClean="0">
                <a:latin typeface="Cambria" panose="02040503050406030204" pitchFamily="18" charset="0"/>
              </a:rPr>
              <a:t>www.smallRNAgroup.uni-mainz.de</a:t>
            </a:r>
          </a:p>
          <a:p>
            <a:pPr>
              <a:lnSpc>
                <a:spcPct val="150000"/>
              </a:lnSpc>
            </a:pPr>
            <a:r>
              <a:rPr lang="de-DE" i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02. Februar 2018 (WS 17/18)</a:t>
            </a:r>
          </a:p>
        </p:txBody>
      </p:sp>
      <p:cxnSp>
        <p:nvCxnSpPr>
          <p:cNvPr id="9" name="Gerader Verbinder 8"/>
          <p:cNvCxnSpPr/>
          <p:nvPr/>
        </p:nvCxnSpPr>
        <p:spPr>
          <a:xfrm>
            <a:off x="984098" y="4496854"/>
            <a:ext cx="96774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98" y="1114734"/>
            <a:ext cx="1483739" cy="144503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07" y="965956"/>
            <a:ext cx="3926832" cy="183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1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Chemische Veränderungen der DNA</a:t>
            </a:r>
            <a:endParaRPr lang="de-DE" sz="3600">
              <a:latin typeface="Cambria" panose="020405030504060302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b="3883"/>
          <a:stretch/>
        </p:blipFill>
        <p:spPr>
          <a:xfrm>
            <a:off x="3265435" y="1631856"/>
            <a:ext cx="5661127" cy="3636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76065" y="5813435"/>
            <a:ext cx="1143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Methylierung sogenannter CpG-Islands in Promotor Regionen von Genen führt zu verminderter Genexpression</a:t>
            </a:r>
            <a:endParaRPr lang="de-DE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7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dpi.com/biology/biology-02-01378/article_deploy/html/images/biology-02-01378-g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36" y="1207295"/>
            <a:ext cx="4852219" cy="477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Chemische Veränderungen der Histone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0" y="6611778"/>
            <a:ext cx="3519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/>
              <a:t>Abbildung aus: Rosa and Shaw </a:t>
            </a:r>
            <a:r>
              <a:rPr lang="de-DE" sz="1000" i="1" smtClean="0"/>
              <a:t>Biology</a:t>
            </a:r>
            <a:r>
              <a:rPr lang="de-DE" sz="1000"/>
              <a:t> </a:t>
            </a:r>
            <a:r>
              <a:rPr lang="de-DE" sz="1000" b="1"/>
              <a:t>2013</a:t>
            </a:r>
            <a:r>
              <a:rPr lang="de-DE" sz="1000"/>
              <a:t>, </a:t>
            </a:r>
            <a:r>
              <a:rPr lang="de-DE" sz="1000" i="1"/>
              <a:t>2</a:t>
            </a:r>
            <a:r>
              <a:rPr lang="de-DE" sz="1000"/>
              <a:t>(4), 1378-1410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" b="35660"/>
          <a:stretch/>
        </p:blipFill>
        <p:spPr bwMode="auto">
          <a:xfrm>
            <a:off x="5899355" y="1207295"/>
            <a:ext cx="5619135" cy="372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857566" y="1863263"/>
            <a:ext cx="2793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/>
              <a:t>neutralisiert positive Ladung und lockert dadurch die Chromatin Struktur</a:t>
            </a:r>
            <a:endParaRPr lang="de-DE" sz="1200"/>
          </a:p>
        </p:txBody>
      </p:sp>
      <p:sp>
        <p:nvSpPr>
          <p:cNvPr id="8" name="Textfeld 7"/>
          <p:cNvSpPr txBox="1"/>
          <p:nvPr/>
        </p:nvSpPr>
        <p:spPr>
          <a:xfrm>
            <a:off x="5928852" y="4960292"/>
            <a:ext cx="6263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latin typeface="Cambria" panose="02040503050406030204" pitchFamily="18" charset="0"/>
              </a:rPr>
              <a:t>Aktivierung:</a:t>
            </a:r>
            <a:endParaRPr lang="en-US" sz="1400" b="1" dirty="0" smtClean="0">
              <a:latin typeface="Cambria" panose="02040503050406030204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400" smtClean="0">
                <a:latin typeface="Cambria" panose="02040503050406030204" pitchFamily="18" charset="0"/>
              </a:rPr>
              <a:t>Trimethylierung von H3 Lysin </a:t>
            </a:r>
            <a:r>
              <a:rPr lang="en-US" sz="1400" dirty="0" smtClean="0">
                <a:latin typeface="Cambria" panose="02040503050406030204" pitchFamily="18" charset="0"/>
              </a:rPr>
              <a:t>4 (H3K4Me3) at the promoter of active genes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smtClean="0">
                <a:latin typeface="Cambria" panose="02040503050406030204" pitchFamily="18" charset="0"/>
              </a:rPr>
              <a:t>Trimethylierung von H3 Lysin </a:t>
            </a:r>
            <a:r>
              <a:rPr lang="en-US" sz="1400" dirty="0" smtClean="0">
                <a:latin typeface="Cambria" panose="02040503050406030204" pitchFamily="18" charset="0"/>
              </a:rPr>
              <a:t>36 (H3K36Me3) in the body of active genes</a:t>
            </a:r>
          </a:p>
          <a:p>
            <a:endParaRPr lang="en-US" sz="1400" dirty="0">
              <a:latin typeface="Cambria" panose="02040503050406030204" pitchFamily="18" charset="0"/>
            </a:endParaRPr>
          </a:p>
          <a:p>
            <a:r>
              <a:rPr lang="en-US" sz="1400" b="1" smtClean="0">
                <a:latin typeface="Cambria" panose="02040503050406030204" pitchFamily="18" charset="0"/>
              </a:rPr>
              <a:t>Inaktivierung:</a:t>
            </a:r>
            <a:endParaRPr lang="en-US" sz="1400" b="1" dirty="0" smtClean="0">
              <a:latin typeface="Cambria" panose="02040503050406030204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400" smtClean="0">
                <a:latin typeface="Cambria" panose="02040503050406030204" pitchFamily="18" charset="0"/>
              </a:rPr>
              <a:t>Trimethylierung von H3 Lysin </a:t>
            </a:r>
            <a:r>
              <a:rPr lang="en-US" sz="1400" dirty="0" smtClean="0">
                <a:latin typeface="Cambria" panose="02040503050406030204" pitchFamily="18" charset="0"/>
              </a:rPr>
              <a:t>27 (H3K27Me3)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smtClean="0">
                <a:latin typeface="Cambria" panose="02040503050406030204" pitchFamily="18" charset="0"/>
              </a:rPr>
              <a:t>Di- und Tri-methylierung von H3 Lysin </a:t>
            </a:r>
            <a:r>
              <a:rPr lang="en-US" sz="1400" dirty="0" smtClean="0">
                <a:latin typeface="Cambria" panose="02040503050406030204" pitchFamily="18" charset="0"/>
              </a:rPr>
              <a:t>9 (H3K9Me2/3)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400" smtClean="0">
                <a:latin typeface="Cambria" panose="02040503050406030204" pitchFamily="18" charset="0"/>
              </a:rPr>
              <a:t>Trimethylierung von H4 </a:t>
            </a:r>
            <a:r>
              <a:rPr lang="en-US" sz="1400">
                <a:latin typeface="Cambria" panose="02040503050406030204" pitchFamily="18" charset="0"/>
              </a:rPr>
              <a:t>L</a:t>
            </a:r>
            <a:r>
              <a:rPr lang="en-US" sz="1400" smtClean="0">
                <a:latin typeface="Cambria" panose="02040503050406030204" pitchFamily="18" charset="0"/>
              </a:rPr>
              <a:t>ysin </a:t>
            </a:r>
            <a:r>
              <a:rPr lang="en-US" sz="1400" dirty="0" smtClean="0">
                <a:latin typeface="Cambria" panose="02040503050406030204" pitchFamily="18" charset="0"/>
              </a:rPr>
              <a:t>20 (H4K20Me3)</a:t>
            </a:r>
            <a:endParaRPr lang="de-DE" sz="1400" dirty="0">
              <a:latin typeface="Cambria" panose="020405030504060302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899355" y="1128689"/>
            <a:ext cx="29201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ambria" panose="02040503050406030204" pitchFamily="18" charset="0"/>
              </a:rPr>
              <a:t>Lysin Acetylierung</a:t>
            </a:r>
            <a:endParaRPr lang="de-DE" sz="1600">
              <a:latin typeface="Cambria" panose="020405030504060302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899354" y="3034066"/>
            <a:ext cx="29201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ambria" panose="02040503050406030204" pitchFamily="18" charset="0"/>
              </a:rPr>
              <a:t>Lysin Methylierung</a:t>
            </a:r>
            <a:endParaRPr lang="de-DE" sz="1600">
              <a:latin typeface="Cambria" panose="02040503050406030204" pitchFamily="18" charset="0"/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3805086" y="4616245"/>
            <a:ext cx="589933" cy="2359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>
            <a:off x="3967316" y="4347440"/>
            <a:ext cx="589933" cy="2359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ieren 17"/>
          <p:cNvGrpSpPr/>
          <p:nvPr/>
        </p:nvGrpSpPr>
        <p:grpSpPr>
          <a:xfrm>
            <a:off x="4431249" y="4405638"/>
            <a:ext cx="252000" cy="369332"/>
            <a:chOff x="4557249" y="3534535"/>
            <a:chExt cx="252000" cy="369332"/>
          </a:xfrm>
        </p:grpSpPr>
        <p:sp>
          <p:nvSpPr>
            <p:cNvPr id="15" name="Ellipse 14"/>
            <p:cNvSpPr/>
            <p:nvPr/>
          </p:nvSpPr>
          <p:spPr>
            <a:xfrm>
              <a:off x="4557249" y="3595417"/>
              <a:ext cx="252000" cy="2520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563149" y="3534535"/>
              <a:ext cx="246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mtClean="0">
                  <a:solidFill>
                    <a:srgbClr val="FF0000"/>
                  </a:solidFill>
                </a:rPr>
                <a:t>+</a:t>
              </a:r>
              <a:endParaRPr lang="de-DE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4604567" y="4088722"/>
            <a:ext cx="252000" cy="369332"/>
            <a:chOff x="4831299" y="3855404"/>
            <a:chExt cx="252000" cy="369332"/>
          </a:xfrm>
        </p:grpSpPr>
        <p:sp>
          <p:nvSpPr>
            <p:cNvPr id="21" name="Ellipse 20"/>
            <p:cNvSpPr/>
            <p:nvPr/>
          </p:nvSpPr>
          <p:spPr>
            <a:xfrm>
              <a:off x="4831299" y="3933120"/>
              <a:ext cx="252000" cy="25200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837199" y="3855404"/>
              <a:ext cx="246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mtClean="0">
                  <a:solidFill>
                    <a:srgbClr val="0070C0"/>
                  </a:solidFill>
                </a:rPr>
                <a:t>-</a:t>
              </a:r>
              <a:endParaRPr lang="de-DE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7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Regulierung durch sncRNAs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4258648" y="1380102"/>
            <a:ext cx="3642851" cy="17255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800" smtClean="0">
                <a:latin typeface="Cambria" panose="02040503050406030204" pitchFamily="18" charset="0"/>
              </a:rPr>
              <a:t>Argonaute</a:t>
            </a:r>
            <a:endParaRPr lang="de-DE" sz="4800">
              <a:latin typeface="Cambria" panose="02040503050406030204" pitchFamily="18" charset="0"/>
            </a:endParaRPr>
          </a:p>
        </p:txBody>
      </p:sp>
      <p:grpSp>
        <p:nvGrpSpPr>
          <p:cNvPr id="42" name="Gruppieren 41"/>
          <p:cNvGrpSpPr/>
          <p:nvPr/>
        </p:nvGrpSpPr>
        <p:grpSpPr>
          <a:xfrm>
            <a:off x="4946073" y="2979663"/>
            <a:ext cx="2268000" cy="252000"/>
            <a:chOff x="3874180" y="4085303"/>
            <a:chExt cx="2268000" cy="252000"/>
          </a:xfrm>
        </p:grpSpPr>
        <p:cxnSp>
          <p:nvCxnSpPr>
            <p:cNvPr id="11" name="Gerader Verbinder 10"/>
            <p:cNvCxnSpPr/>
            <p:nvPr/>
          </p:nvCxnSpPr>
          <p:spPr>
            <a:xfrm>
              <a:off x="393781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>
            <a:xfrm>
              <a:off x="409549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>
            <a:xfrm>
              <a:off x="425317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>
            <a:xfrm>
              <a:off x="441085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>
            <a:xfrm>
              <a:off x="456853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>
            <a:xfrm>
              <a:off x="472621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>
            <a:xfrm>
              <a:off x="488389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>
              <a:off x="504157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>
              <a:off x="519925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>
            <a:xfrm>
              <a:off x="535693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>
              <a:off x="551461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>
            <a:xfrm>
              <a:off x="567229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>
            <a:xfrm>
              <a:off x="582997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/>
          </p:nvCxnSpPr>
          <p:spPr>
            <a:xfrm>
              <a:off x="598765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/>
            <p:cNvCxnSpPr/>
            <p:nvPr/>
          </p:nvCxnSpPr>
          <p:spPr>
            <a:xfrm>
              <a:off x="401665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/>
            <p:cNvCxnSpPr/>
            <p:nvPr/>
          </p:nvCxnSpPr>
          <p:spPr>
            <a:xfrm>
              <a:off x="417433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/>
            <p:nvPr/>
          </p:nvCxnSpPr>
          <p:spPr>
            <a:xfrm>
              <a:off x="433201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/>
          </p:nvCxnSpPr>
          <p:spPr>
            <a:xfrm>
              <a:off x="448969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/>
            <p:cNvCxnSpPr/>
            <p:nvPr/>
          </p:nvCxnSpPr>
          <p:spPr>
            <a:xfrm>
              <a:off x="464737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/>
            <p:cNvCxnSpPr/>
            <p:nvPr/>
          </p:nvCxnSpPr>
          <p:spPr>
            <a:xfrm>
              <a:off x="480505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/>
            <p:cNvCxnSpPr/>
            <p:nvPr/>
          </p:nvCxnSpPr>
          <p:spPr>
            <a:xfrm>
              <a:off x="496273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/>
            <p:cNvCxnSpPr/>
            <p:nvPr/>
          </p:nvCxnSpPr>
          <p:spPr>
            <a:xfrm>
              <a:off x="512041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/>
            <p:cNvCxnSpPr/>
            <p:nvPr/>
          </p:nvCxnSpPr>
          <p:spPr>
            <a:xfrm>
              <a:off x="527809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/>
            <p:cNvCxnSpPr/>
            <p:nvPr/>
          </p:nvCxnSpPr>
          <p:spPr>
            <a:xfrm>
              <a:off x="543577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/>
            <p:cNvCxnSpPr/>
            <p:nvPr/>
          </p:nvCxnSpPr>
          <p:spPr>
            <a:xfrm>
              <a:off x="559345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/>
            <p:cNvCxnSpPr/>
            <p:nvPr/>
          </p:nvCxnSpPr>
          <p:spPr>
            <a:xfrm>
              <a:off x="575113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/>
            <p:cNvCxnSpPr/>
            <p:nvPr/>
          </p:nvCxnSpPr>
          <p:spPr>
            <a:xfrm>
              <a:off x="5908819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8"/>
            <p:cNvCxnSpPr/>
            <p:nvPr/>
          </p:nvCxnSpPr>
          <p:spPr>
            <a:xfrm>
              <a:off x="6066503" y="4085303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/>
            <p:cNvCxnSpPr/>
            <p:nvPr/>
          </p:nvCxnSpPr>
          <p:spPr>
            <a:xfrm>
              <a:off x="3874180" y="4085303"/>
              <a:ext cx="2268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ieren 42"/>
          <p:cNvGrpSpPr/>
          <p:nvPr/>
        </p:nvGrpSpPr>
        <p:grpSpPr>
          <a:xfrm>
            <a:off x="2714494" y="3790615"/>
            <a:ext cx="6640275" cy="252006"/>
            <a:chOff x="2656563" y="4975664"/>
            <a:chExt cx="6640275" cy="252006"/>
          </a:xfrm>
        </p:grpSpPr>
        <p:cxnSp>
          <p:nvCxnSpPr>
            <p:cNvPr id="45" name="Gerader Verbinder 44"/>
            <p:cNvCxnSpPr/>
            <p:nvPr/>
          </p:nvCxnSpPr>
          <p:spPr>
            <a:xfrm rot="10800000">
              <a:off x="70401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/>
            <p:cNvCxnSpPr/>
            <p:nvPr/>
          </p:nvCxnSpPr>
          <p:spPr>
            <a:xfrm rot="10800000">
              <a:off x="68834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46"/>
            <p:cNvCxnSpPr/>
            <p:nvPr/>
          </p:nvCxnSpPr>
          <p:spPr>
            <a:xfrm rot="10800000">
              <a:off x="67268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/>
            <p:cNvCxnSpPr/>
            <p:nvPr/>
          </p:nvCxnSpPr>
          <p:spPr>
            <a:xfrm rot="10800000">
              <a:off x="65701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/>
            <p:cNvCxnSpPr/>
            <p:nvPr/>
          </p:nvCxnSpPr>
          <p:spPr>
            <a:xfrm rot="10800000">
              <a:off x="64135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r Verbinder 49"/>
            <p:cNvCxnSpPr/>
            <p:nvPr/>
          </p:nvCxnSpPr>
          <p:spPr>
            <a:xfrm rot="10800000">
              <a:off x="62568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/>
            <p:cNvCxnSpPr/>
            <p:nvPr/>
          </p:nvCxnSpPr>
          <p:spPr>
            <a:xfrm rot="10800000">
              <a:off x="61002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/>
            <p:cNvCxnSpPr/>
            <p:nvPr/>
          </p:nvCxnSpPr>
          <p:spPr>
            <a:xfrm rot="10800000">
              <a:off x="59435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/>
            <p:cNvCxnSpPr/>
            <p:nvPr/>
          </p:nvCxnSpPr>
          <p:spPr>
            <a:xfrm rot="10800000">
              <a:off x="57869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/>
            <p:cNvCxnSpPr/>
            <p:nvPr/>
          </p:nvCxnSpPr>
          <p:spPr>
            <a:xfrm rot="10800000">
              <a:off x="56302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/>
            <p:cNvCxnSpPr/>
            <p:nvPr/>
          </p:nvCxnSpPr>
          <p:spPr>
            <a:xfrm rot="10800000">
              <a:off x="54736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/>
            <p:cNvCxnSpPr/>
            <p:nvPr/>
          </p:nvCxnSpPr>
          <p:spPr>
            <a:xfrm rot="10800000">
              <a:off x="53169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/>
            <p:cNvCxnSpPr/>
            <p:nvPr/>
          </p:nvCxnSpPr>
          <p:spPr>
            <a:xfrm rot="10800000">
              <a:off x="51603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/>
            <p:cNvCxnSpPr/>
            <p:nvPr/>
          </p:nvCxnSpPr>
          <p:spPr>
            <a:xfrm rot="10800000">
              <a:off x="50036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/>
            <p:cNvCxnSpPr/>
            <p:nvPr/>
          </p:nvCxnSpPr>
          <p:spPr>
            <a:xfrm rot="10800000">
              <a:off x="69617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/>
            <p:cNvCxnSpPr/>
            <p:nvPr/>
          </p:nvCxnSpPr>
          <p:spPr>
            <a:xfrm rot="10800000">
              <a:off x="68051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60"/>
            <p:cNvCxnSpPr/>
            <p:nvPr/>
          </p:nvCxnSpPr>
          <p:spPr>
            <a:xfrm rot="10800000">
              <a:off x="66484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/>
            <p:cNvCxnSpPr/>
            <p:nvPr/>
          </p:nvCxnSpPr>
          <p:spPr>
            <a:xfrm rot="10800000">
              <a:off x="64918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/>
            <p:cNvCxnSpPr/>
            <p:nvPr/>
          </p:nvCxnSpPr>
          <p:spPr>
            <a:xfrm rot="10800000">
              <a:off x="63351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/>
            <p:cNvCxnSpPr/>
            <p:nvPr/>
          </p:nvCxnSpPr>
          <p:spPr>
            <a:xfrm rot="10800000">
              <a:off x="61785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/>
            <p:cNvCxnSpPr/>
            <p:nvPr/>
          </p:nvCxnSpPr>
          <p:spPr>
            <a:xfrm rot="10800000">
              <a:off x="60218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/>
            <p:cNvCxnSpPr/>
            <p:nvPr/>
          </p:nvCxnSpPr>
          <p:spPr>
            <a:xfrm rot="10800000">
              <a:off x="58652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/>
            <p:cNvCxnSpPr/>
            <p:nvPr/>
          </p:nvCxnSpPr>
          <p:spPr>
            <a:xfrm rot="10800000">
              <a:off x="57085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/>
            <p:cNvCxnSpPr/>
            <p:nvPr/>
          </p:nvCxnSpPr>
          <p:spPr>
            <a:xfrm rot="10800000">
              <a:off x="55519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/>
            <p:cNvCxnSpPr/>
            <p:nvPr/>
          </p:nvCxnSpPr>
          <p:spPr>
            <a:xfrm rot="10800000">
              <a:off x="53952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r Verbinder 69"/>
            <p:cNvCxnSpPr/>
            <p:nvPr/>
          </p:nvCxnSpPr>
          <p:spPr>
            <a:xfrm rot="10800000">
              <a:off x="52386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r Verbinder 70"/>
            <p:cNvCxnSpPr/>
            <p:nvPr/>
          </p:nvCxnSpPr>
          <p:spPr>
            <a:xfrm rot="10800000">
              <a:off x="50819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/>
            <p:cNvCxnSpPr/>
            <p:nvPr/>
          </p:nvCxnSpPr>
          <p:spPr>
            <a:xfrm rot="10800000">
              <a:off x="49253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r Verbinder 72"/>
            <p:cNvCxnSpPr/>
            <p:nvPr/>
          </p:nvCxnSpPr>
          <p:spPr>
            <a:xfrm rot="10800000">
              <a:off x="4858091" y="5227670"/>
              <a:ext cx="2268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r Verbinder 74"/>
            <p:cNvCxnSpPr/>
            <p:nvPr/>
          </p:nvCxnSpPr>
          <p:spPr>
            <a:xfrm rot="10800000">
              <a:off x="9233199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/>
            <p:cNvCxnSpPr/>
            <p:nvPr/>
          </p:nvCxnSpPr>
          <p:spPr>
            <a:xfrm rot="10800000">
              <a:off x="90765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r Verbinder 76"/>
            <p:cNvCxnSpPr/>
            <p:nvPr/>
          </p:nvCxnSpPr>
          <p:spPr>
            <a:xfrm rot="10800000">
              <a:off x="89199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/>
            <p:cNvCxnSpPr/>
            <p:nvPr/>
          </p:nvCxnSpPr>
          <p:spPr>
            <a:xfrm rot="10800000">
              <a:off x="87632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r Verbinder 78"/>
            <p:cNvCxnSpPr/>
            <p:nvPr/>
          </p:nvCxnSpPr>
          <p:spPr>
            <a:xfrm rot="10800000">
              <a:off x="86066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/>
            <p:cNvCxnSpPr/>
            <p:nvPr/>
          </p:nvCxnSpPr>
          <p:spPr>
            <a:xfrm rot="10800000">
              <a:off x="84499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r Verbinder 80"/>
            <p:cNvCxnSpPr/>
            <p:nvPr/>
          </p:nvCxnSpPr>
          <p:spPr>
            <a:xfrm rot="10800000">
              <a:off x="82933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r Verbinder 81"/>
            <p:cNvCxnSpPr/>
            <p:nvPr/>
          </p:nvCxnSpPr>
          <p:spPr>
            <a:xfrm rot="10800000">
              <a:off x="81366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r Verbinder 82"/>
            <p:cNvCxnSpPr/>
            <p:nvPr/>
          </p:nvCxnSpPr>
          <p:spPr>
            <a:xfrm rot="10800000">
              <a:off x="79800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r Verbinder 83"/>
            <p:cNvCxnSpPr/>
            <p:nvPr/>
          </p:nvCxnSpPr>
          <p:spPr>
            <a:xfrm rot="10800000">
              <a:off x="78233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r Verbinder 84"/>
            <p:cNvCxnSpPr/>
            <p:nvPr/>
          </p:nvCxnSpPr>
          <p:spPr>
            <a:xfrm rot="10800000">
              <a:off x="76667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/>
            <p:cNvCxnSpPr/>
            <p:nvPr/>
          </p:nvCxnSpPr>
          <p:spPr>
            <a:xfrm rot="10800000">
              <a:off x="75100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r Verbinder 86"/>
            <p:cNvCxnSpPr/>
            <p:nvPr/>
          </p:nvCxnSpPr>
          <p:spPr>
            <a:xfrm rot="10800000">
              <a:off x="73534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r Verbinder 87"/>
            <p:cNvCxnSpPr/>
            <p:nvPr/>
          </p:nvCxnSpPr>
          <p:spPr>
            <a:xfrm rot="10800000">
              <a:off x="71967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r Verbinder 88"/>
            <p:cNvCxnSpPr/>
            <p:nvPr/>
          </p:nvCxnSpPr>
          <p:spPr>
            <a:xfrm rot="10800000">
              <a:off x="91548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/>
            <p:cNvCxnSpPr/>
            <p:nvPr/>
          </p:nvCxnSpPr>
          <p:spPr>
            <a:xfrm rot="10800000">
              <a:off x="89982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/>
            <p:cNvCxnSpPr/>
            <p:nvPr/>
          </p:nvCxnSpPr>
          <p:spPr>
            <a:xfrm rot="10800000">
              <a:off x="88415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r Verbinder 91"/>
            <p:cNvCxnSpPr/>
            <p:nvPr/>
          </p:nvCxnSpPr>
          <p:spPr>
            <a:xfrm rot="10800000">
              <a:off x="86849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r Verbinder 92"/>
            <p:cNvCxnSpPr/>
            <p:nvPr/>
          </p:nvCxnSpPr>
          <p:spPr>
            <a:xfrm rot="10800000">
              <a:off x="85282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r Verbinder 93"/>
            <p:cNvCxnSpPr/>
            <p:nvPr/>
          </p:nvCxnSpPr>
          <p:spPr>
            <a:xfrm rot="10800000">
              <a:off x="83716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r Verbinder 94"/>
            <p:cNvCxnSpPr/>
            <p:nvPr/>
          </p:nvCxnSpPr>
          <p:spPr>
            <a:xfrm rot="10800000">
              <a:off x="82149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95"/>
            <p:cNvCxnSpPr/>
            <p:nvPr/>
          </p:nvCxnSpPr>
          <p:spPr>
            <a:xfrm rot="10800000">
              <a:off x="80583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r Verbinder 96"/>
            <p:cNvCxnSpPr/>
            <p:nvPr/>
          </p:nvCxnSpPr>
          <p:spPr>
            <a:xfrm rot="10800000">
              <a:off x="79016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r Verbinder 97"/>
            <p:cNvCxnSpPr/>
            <p:nvPr/>
          </p:nvCxnSpPr>
          <p:spPr>
            <a:xfrm rot="10800000">
              <a:off x="77450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r Verbinder 98"/>
            <p:cNvCxnSpPr/>
            <p:nvPr/>
          </p:nvCxnSpPr>
          <p:spPr>
            <a:xfrm rot="10800000">
              <a:off x="75883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/>
            <p:cNvCxnSpPr/>
            <p:nvPr/>
          </p:nvCxnSpPr>
          <p:spPr>
            <a:xfrm rot="10800000">
              <a:off x="74317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/>
            <p:cNvCxnSpPr/>
            <p:nvPr/>
          </p:nvCxnSpPr>
          <p:spPr>
            <a:xfrm rot="10800000">
              <a:off x="72750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r Verbinder 101"/>
            <p:cNvCxnSpPr/>
            <p:nvPr/>
          </p:nvCxnSpPr>
          <p:spPr>
            <a:xfrm rot="10800000">
              <a:off x="71184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r Verbinder 102"/>
            <p:cNvCxnSpPr/>
            <p:nvPr/>
          </p:nvCxnSpPr>
          <p:spPr>
            <a:xfrm rot="10800000">
              <a:off x="7028838" y="5227670"/>
              <a:ext cx="2268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r Verbinder 104"/>
            <p:cNvCxnSpPr/>
            <p:nvPr/>
          </p:nvCxnSpPr>
          <p:spPr>
            <a:xfrm rot="10800000">
              <a:off x="48470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r Verbinder 105"/>
            <p:cNvCxnSpPr/>
            <p:nvPr/>
          </p:nvCxnSpPr>
          <p:spPr>
            <a:xfrm rot="10800000">
              <a:off x="46903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r Verbinder 106"/>
            <p:cNvCxnSpPr/>
            <p:nvPr/>
          </p:nvCxnSpPr>
          <p:spPr>
            <a:xfrm rot="10800000">
              <a:off x="45337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r Verbinder 107"/>
            <p:cNvCxnSpPr/>
            <p:nvPr/>
          </p:nvCxnSpPr>
          <p:spPr>
            <a:xfrm rot="10800000">
              <a:off x="43770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r Verbinder 108"/>
            <p:cNvCxnSpPr/>
            <p:nvPr/>
          </p:nvCxnSpPr>
          <p:spPr>
            <a:xfrm rot="10800000">
              <a:off x="42204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/>
            <p:cNvCxnSpPr/>
            <p:nvPr/>
          </p:nvCxnSpPr>
          <p:spPr>
            <a:xfrm rot="10800000">
              <a:off x="40637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r Verbinder 110"/>
            <p:cNvCxnSpPr/>
            <p:nvPr/>
          </p:nvCxnSpPr>
          <p:spPr>
            <a:xfrm rot="10800000">
              <a:off x="39071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r Verbinder 111"/>
            <p:cNvCxnSpPr/>
            <p:nvPr/>
          </p:nvCxnSpPr>
          <p:spPr>
            <a:xfrm rot="10800000">
              <a:off x="37504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r Verbinder 112"/>
            <p:cNvCxnSpPr/>
            <p:nvPr/>
          </p:nvCxnSpPr>
          <p:spPr>
            <a:xfrm rot="10800000">
              <a:off x="35938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r Verbinder 113"/>
            <p:cNvCxnSpPr/>
            <p:nvPr/>
          </p:nvCxnSpPr>
          <p:spPr>
            <a:xfrm rot="10800000">
              <a:off x="34371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r Verbinder 114"/>
            <p:cNvCxnSpPr/>
            <p:nvPr/>
          </p:nvCxnSpPr>
          <p:spPr>
            <a:xfrm rot="10800000">
              <a:off x="32805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r Verbinder 115"/>
            <p:cNvCxnSpPr/>
            <p:nvPr/>
          </p:nvCxnSpPr>
          <p:spPr>
            <a:xfrm rot="10800000">
              <a:off x="31238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r Verbinder 116"/>
            <p:cNvCxnSpPr/>
            <p:nvPr/>
          </p:nvCxnSpPr>
          <p:spPr>
            <a:xfrm rot="10800000">
              <a:off x="296721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r Verbinder 117"/>
            <p:cNvCxnSpPr/>
            <p:nvPr/>
          </p:nvCxnSpPr>
          <p:spPr>
            <a:xfrm rot="10800000">
              <a:off x="2810565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r Verbinder 118"/>
            <p:cNvCxnSpPr/>
            <p:nvPr/>
          </p:nvCxnSpPr>
          <p:spPr>
            <a:xfrm rot="10800000">
              <a:off x="47686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r Verbinder 119"/>
            <p:cNvCxnSpPr/>
            <p:nvPr/>
          </p:nvCxnSpPr>
          <p:spPr>
            <a:xfrm rot="10800000">
              <a:off x="46120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r Verbinder 120"/>
            <p:cNvCxnSpPr/>
            <p:nvPr/>
          </p:nvCxnSpPr>
          <p:spPr>
            <a:xfrm rot="10800000">
              <a:off x="44553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r Verbinder 121"/>
            <p:cNvCxnSpPr/>
            <p:nvPr/>
          </p:nvCxnSpPr>
          <p:spPr>
            <a:xfrm rot="10800000">
              <a:off x="42987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r Verbinder 122"/>
            <p:cNvCxnSpPr/>
            <p:nvPr/>
          </p:nvCxnSpPr>
          <p:spPr>
            <a:xfrm rot="10800000">
              <a:off x="41420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r Verbinder 123"/>
            <p:cNvCxnSpPr/>
            <p:nvPr/>
          </p:nvCxnSpPr>
          <p:spPr>
            <a:xfrm rot="10800000">
              <a:off x="39854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r Verbinder 124"/>
            <p:cNvCxnSpPr/>
            <p:nvPr/>
          </p:nvCxnSpPr>
          <p:spPr>
            <a:xfrm rot="10800000">
              <a:off x="38287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r Verbinder 125"/>
            <p:cNvCxnSpPr/>
            <p:nvPr/>
          </p:nvCxnSpPr>
          <p:spPr>
            <a:xfrm rot="10800000">
              <a:off x="36721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r Verbinder 126"/>
            <p:cNvCxnSpPr/>
            <p:nvPr/>
          </p:nvCxnSpPr>
          <p:spPr>
            <a:xfrm rot="10800000">
              <a:off x="35154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r Verbinder 127"/>
            <p:cNvCxnSpPr/>
            <p:nvPr/>
          </p:nvCxnSpPr>
          <p:spPr>
            <a:xfrm rot="10800000">
              <a:off x="33588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Gerader Verbinder 128"/>
            <p:cNvCxnSpPr/>
            <p:nvPr/>
          </p:nvCxnSpPr>
          <p:spPr>
            <a:xfrm rot="10800000">
              <a:off x="32021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erader Verbinder 129"/>
            <p:cNvCxnSpPr/>
            <p:nvPr/>
          </p:nvCxnSpPr>
          <p:spPr>
            <a:xfrm rot="10800000">
              <a:off x="30455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Gerader Verbinder 130"/>
            <p:cNvCxnSpPr/>
            <p:nvPr/>
          </p:nvCxnSpPr>
          <p:spPr>
            <a:xfrm rot="10800000">
              <a:off x="288889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Gerader Verbinder 131"/>
            <p:cNvCxnSpPr/>
            <p:nvPr/>
          </p:nvCxnSpPr>
          <p:spPr>
            <a:xfrm rot="10800000">
              <a:off x="2732240" y="4975664"/>
              <a:ext cx="0" cy="25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Gerader Verbinder 132"/>
            <p:cNvCxnSpPr/>
            <p:nvPr/>
          </p:nvCxnSpPr>
          <p:spPr>
            <a:xfrm rot="10800000">
              <a:off x="2656563" y="5227670"/>
              <a:ext cx="2268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" name="Textfeld 1023"/>
          <p:cNvSpPr txBox="1"/>
          <p:nvPr/>
        </p:nvSpPr>
        <p:spPr>
          <a:xfrm>
            <a:off x="7214073" y="3105663"/>
            <a:ext cx="171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kleine RNA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36" name="Textfeld 135"/>
          <p:cNvSpPr txBox="1"/>
          <p:nvPr/>
        </p:nvSpPr>
        <p:spPr>
          <a:xfrm>
            <a:off x="7252347" y="4079294"/>
            <a:ext cx="171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Ziel-RNA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942922" y="4918250"/>
            <a:ext cx="5996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Targeting durch Argonauten Proteinen führt zu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de-capping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de-Adenylierung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Endonucleolyse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repressive Histon-/DNA Modifikationen</a:t>
            </a:r>
            <a:endParaRPr lang="de-DE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40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4" descr="https://ars.els-cdn.com/content/image/1-s2.0-S1357272515001156-gr1_lr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5407" r="-404" b="10871"/>
          <a:stretch/>
        </p:blipFill>
        <p:spPr bwMode="auto">
          <a:xfrm>
            <a:off x="1192474" y="1373990"/>
            <a:ext cx="9425487" cy="380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Dynamische DNA Methylierung: Keimbahn und Embryo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137" name="Textfeld 136"/>
          <p:cNvSpPr txBox="1"/>
          <p:nvPr/>
        </p:nvSpPr>
        <p:spPr>
          <a:xfrm>
            <a:off x="6285772" y="5242698"/>
            <a:ext cx="4122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565696"/>
                </a:solidFill>
                <a:latin typeface="Cambria" panose="02040503050406030204" pitchFamily="18" charset="0"/>
              </a:rPr>
              <a:t>paternale Gene</a:t>
            </a:r>
          </a:p>
          <a:p>
            <a:r>
              <a:rPr lang="de-DE" smtClean="0">
                <a:solidFill>
                  <a:srgbClr val="EB2226"/>
                </a:solidFill>
                <a:latin typeface="Cambria" panose="02040503050406030204" pitchFamily="18" charset="0"/>
              </a:rPr>
              <a:t>maternale Gene</a:t>
            </a:r>
          </a:p>
          <a:p>
            <a:r>
              <a:rPr lang="de-DE" smtClean="0">
                <a:solidFill>
                  <a:srgbClr val="13AB43"/>
                </a:solidFill>
                <a:latin typeface="Cambria" panose="02040503050406030204" pitchFamily="18" charset="0"/>
              </a:rPr>
              <a:t>‚geprägte Gene‘ </a:t>
            </a:r>
            <a:r>
              <a:rPr lang="de-DE">
                <a:solidFill>
                  <a:srgbClr val="13AB43"/>
                </a:solidFill>
                <a:latin typeface="Cambria" panose="02040503050406030204" pitchFamily="18" charset="0"/>
              </a:rPr>
              <a:t>(imprinted genes)</a:t>
            </a:r>
          </a:p>
          <a:p>
            <a:endParaRPr lang="de-DE">
              <a:solidFill>
                <a:srgbClr val="C10014"/>
              </a:solidFill>
              <a:latin typeface="Cambria" panose="02040503050406030204" pitchFamily="18" charset="0"/>
            </a:endParaRPr>
          </a:p>
        </p:txBody>
      </p:sp>
      <p:cxnSp>
        <p:nvCxnSpPr>
          <p:cNvPr id="12" name="Gerade Verbindung mit Pfeil 11"/>
          <p:cNvCxnSpPr>
            <a:stCxn id="1028" idx="3"/>
          </p:cNvCxnSpPr>
          <p:nvPr/>
        </p:nvCxnSpPr>
        <p:spPr>
          <a:xfrm flipV="1">
            <a:off x="5470478" y="4665371"/>
            <a:ext cx="887105" cy="58454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Gerade Verbindung mit Pfeil 140"/>
          <p:cNvCxnSpPr>
            <a:stCxn id="145" idx="3"/>
          </p:cNvCxnSpPr>
          <p:nvPr/>
        </p:nvCxnSpPr>
        <p:spPr>
          <a:xfrm flipV="1">
            <a:off x="5438094" y="4587736"/>
            <a:ext cx="1328921" cy="9295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Textfeld 1027"/>
          <p:cNvSpPr txBox="1"/>
          <p:nvPr/>
        </p:nvSpPr>
        <p:spPr>
          <a:xfrm>
            <a:off x="2754575" y="5096030"/>
            <a:ext cx="2715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smtClean="0">
                <a:latin typeface="Cambria" panose="02040503050406030204" pitchFamily="18" charset="0"/>
              </a:rPr>
              <a:t>aktive de-Methylierung (TET3)</a:t>
            </a:r>
            <a:endParaRPr lang="de-DE" sz="1400">
              <a:latin typeface="Cambria" panose="02040503050406030204" pitchFamily="18" charset="0"/>
            </a:endParaRPr>
          </a:p>
        </p:txBody>
      </p:sp>
      <p:sp>
        <p:nvSpPr>
          <p:cNvPr id="145" name="Textfeld 144"/>
          <p:cNvSpPr txBox="1"/>
          <p:nvPr/>
        </p:nvSpPr>
        <p:spPr>
          <a:xfrm>
            <a:off x="2722191" y="5363391"/>
            <a:ext cx="2715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smtClean="0">
                <a:latin typeface="Cambria" panose="02040503050406030204" pitchFamily="18" charset="0"/>
              </a:rPr>
              <a:t>passive de-Methylierung</a:t>
            </a:r>
            <a:endParaRPr lang="de-DE" sz="14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2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Keine funktionelle Equivalenz elterlicher Genome</a:t>
            </a:r>
            <a:endParaRPr lang="de-DE" sz="3600">
              <a:latin typeface="Cambria" panose="020405030504060302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2" r="46762"/>
          <a:stretch/>
        </p:blipFill>
        <p:spPr>
          <a:xfrm rot="15977652">
            <a:off x="3739700" y="1885199"/>
            <a:ext cx="255046" cy="37605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422" y="1716039"/>
            <a:ext cx="625078" cy="60007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" r="46762"/>
          <a:stretch/>
        </p:blipFill>
        <p:spPr>
          <a:xfrm rot="15977652">
            <a:off x="3739699" y="1707690"/>
            <a:ext cx="255046" cy="37605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599962" y="1862187"/>
            <a:ext cx="54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Cambria" panose="02040503050406030204" pitchFamily="18" charset="0"/>
              </a:rPr>
              <a:t>1n</a:t>
            </a:r>
            <a:endParaRPr lang="de-DE" sz="1400">
              <a:latin typeface="Cambria" panose="020405030504060302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039936" y="1712869"/>
            <a:ext cx="54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Cambria" panose="02040503050406030204" pitchFamily="18" charset="0"/>
              </a:rPr>
              <a:t>1n</a:t>
            </a:r>
            <a:endParaRPr lang="de-DE" sz="1400">
              <a:latin typeface="Cambria" panose="020405030504060302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039935" y="1950065"/>
            <a:ext cx="54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Cambria" panose="02040503050406030204" pitchFamily="18" charset="0"/>
              </a:rPr>
              <a:t>1n</a:t>
            </a:r>
            <a:endParaRPr lang="de-DE" sz="1400">
              <a:latin typeface="Cambria" panose="02040503050406030204" pitchFamily="18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/>
          <a:srcRect l="2" r="46762"/>
          <a:stretch/>
        </p:blipFill>
        <p:spPr>
          <a:xfrm rot="15977652">
            <a:off x="3739699" y="2812836"/>
            <a:ext cx="255046" cy="37605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422" y="2700827"/>
            <a:ext cx="625078" cy="600075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602183" y="2846975"/>
            <a:ext cx="54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Cambria" panose="02040503050406030204" pitchFamily="18" charset="0"/>
              </a:rPr>
              <a:t>1n</a:t>
            </a:r>
            <a:endParaRPr lang="de-DE" sz="1400">
              <a:latin typeface="Cambria" panose="020405030504060302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063098" y="2846974"/>
            <a:ext cx="54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Cambria" panose="02040503050406030204" pitchFamily="18" charset="0"/>
              </a:rPr>
              <a:t>2</a:t>
            </a:r>
            <a:r>
              <a:rPr lang="de-DE" sz="1400" smtClean="0">
                <a:latin typeface="Cambria" panose="02040503050406030204" pitchFamily="18" charset="0"/>
              </a:rPr>
              <a:t>n</a:t>
            </a:r>
            <a:endParaRPr lang="de-DE" sz="1400">
              <a:latin typeface="Cambria" panose="02040503050406030204" pitchFamily="18" charset="0"/>
            </a:endParaRPr>
          </a:p>
        </p:txBody>
      </p:sp>
      <p:pic>
        <p:nvPicPr>
          <p:cNvPr id="2050" name="Picture 2" descr="Blasenmole. Verstehen Konzeption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841" y="4354631"/>
            <a:ext cx="3155640" cy="206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475833" y="3746584"/>
            <a:ext cx="439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Blasenmole/Trophoblastenwucherung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693" y="4354631"/>
            <a:ext cx="3155640" cy="2066194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6096000" y="3746584"/>
            <a:ext cx="439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Teratom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2"/>
          <a:srcRect l="2" r="46762"/>
          <a:stretch/>
        </p:blipFill>
        <p:spPr>
          <a:xfrm rot="15977652">
            <a:off x="8586628" y="2147135"/>
            <a:ext cx="255046" cy="376053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351" y="2035126"/>
            <a:ext cx="625078" cy="600075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7449112" y="2181274"/>
            <a:ext cx="54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Cambria" panose="02040503050406030204" pitchFamily="18" charset="0"/>
              </a:rPr>
              <a:t>2</a:t>
            </a:r>
            <a:r>
              <a:rPr lang="de-DE" sz="1400" smtClean="0">
                <a:latin typeface="Cambria" panose="02040503050406030204" pitchFamily="18" charset="0"/>
              </a:rPr>
              <a:t>n</a:t>
            </a:r>
            <a:endParaRPr lang="de-DE" sz="1400">
              <a:latin typeface="Cambria" panose="02040503050406030204" pitchFamily="18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8910027" y="2181273"/>
            <a:ext cx="54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Cambria" panose="02040503050406030204" pitchFamily="18" charset="0"/>
              </a:rPr>
              <a:t>1n</a:t>
            </a:r>
            <a:endParaRPr lang="de-DE" sz="14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29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Ä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657" y="3694549"/>
            <a:ext cx="3255562" cy="248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Keine funktionelle Equivalenz elterlicher Genome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07706" y="6014008"/>
            <a:ext cx="139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Maultier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r="3661" b="7779"/>
          <a:stretch/>
        </p:blipFill>
        <p:spPr>
          <a:xfrm>
            <a:off x="1816706" y="4070937"/>
            <a:ext cx="2811564" cy="1911864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2660606" y="6014008"/>
            <a:ext cx="139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Maulesel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9984" y="2041917"/>
            <a:ext cx="833586" cy="137809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762" y="2041917"/>
            <a:ext cx="1789119" cy="1420523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3925" y="2041917"/>
            <a:ext cx="833586" cy="1378097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14" y="2041917"/>
            <a:ext cx="1789119" cy="1420523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4111991" y="2393152"/>
            <a:ext cx="120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mtClean="0">
                <a:solidFill>
                  <a:schemeClr val="bg1"/>
                </a:solidFill>
                <a:latin typeface="ZapfChancery" pitchFamily="18" charset="0"/>
              </a:rPr>
              <a:t>♀</a:t>
            </a:r>
            <a:endParaRPr lang="de-DE" sz="3200">
              <a:solidFill>
                <a:schemeClr val="bg1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2401547" y="2312941"/>
            <a:ext cx="120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mtClean="0">
                <a:solidFill>
                  <a:schemeClr val="bg1"/>
                </a:solidFill>
                <a:latin typeface="ZapfChancery" pitchFamily="18" charset="0"/>
              </a:rPr>
              <a:t>♂</a:t>
            </a:r>
            <a:endParaRPr lang="de-DE" sz="3200">
              <a:solidFill>
                <a:schemeClr val="bg1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8770686" y="2350724"/>
            <a:ext cx="120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mtClean="0">
                <a:solidFill>
                  <a:schemeClr val="bg1"/>
                </a:solidFill>
                <a:latin typeface="ZapfChancery" pitchFamily="18" charset="0"/>
              </a:rPr>
              <a:t>♀</a:t>
            </a:r>
            <a:endParaRPr lang="de-DE" sz="320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989862" y="2350725"/>
            <a:ext cx="120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mtClean="0">
                <a:solidFill>
                  <a:schemeClr val="bg1"/>
                </a:solidFill>
                <a:latin typeface="ZapfChancery" pitchFamily="18" charset="0"/>
              </a:rPr>
              <a:t>♂</a:t>
            </a:r>
            <a:endParaRPr lang="de-DE" sz="3200">
              <a:solidFill>
                <a:schemeClr val="bg1"/>
              </a:solidFill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>
            <a:off x="8078614" y="3644420"/>
            <a:ext cx="0" cy="50400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3139061" y="3644420"/>
            <a:ext cx="0" cy="50400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54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Keine funktionelle Equivalenz elterlicher Genome</a:t>
            </a:r>
            <a:endParaRPr lang="de-DE" sz="3600">
              <a:latin typeface="Cambria" panose="020405030504060302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84" y="1610523"/>
            <a:ext cx="4675711" cy="323198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18189" r="25674"/>
          <a:stretch/>
        </p:blipFill>
        <p:spPr>
          <a:xfrm>
            <a:off x="6529133" y="1907449"/>
            <a:ext cx="3962401" cy="263813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919410" y="4657840"/>
            <a:ext cx="231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uniparentale Disomie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3665839" y="5274172"/>
            <a:ext cx="51686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Beckwith-Wiedemann Syndrom (2x </a:t>
            </a:r>
            <a:r>
              <a:rPr lang="de-DE" smtClean="0">
                <a:solidFill>
                  <a:srgbClr val="000000"/>
                </a:solidFill>
                <a:latin typeface="ZapfChancery" pitchFamily="18" charset="0"/>
              </a:rPr>
              <a:t>♂ </a:t>
            </a: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Chr. 11)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Großwuchs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Mikrozephalie</a:t>
            </a:r>
            <a:endParaRPr lang="de-DE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erhöhtes Tumorrisiko</a:t>
            </a:r>
          </a:p>
        </p:txBody>
      </p:sp>
    </p:spTree>
    <p:extLst>
      <p:ext uri="{BB962C8B-B14F-4D97-AF65-F5344CB8AC3E}">
        <p14:creationId xmlns:p14="http://schemas.microsoft.com/office/powerpoint/2010/main" val="347819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Keine funktionelle Equivalenz elterlicher Genome</a:t>
            </a:r>
            <a:endParaRPr lang="de-DE" sz="3600">
              <a:latin typeface="Cambria" panose="020405030504060302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20672" t="47053" r="19070" b="8981"/>
          <a:stretch/>
        </p:blipFill>
        <p:spPr>
          <a:xfrm>
            <a:off x="1968820" y="1625213"/>
            <a:ext cx="7805179" cy="3204000"/>
          </a:xfrm>
          <a:prstGeom prst="rect">
            <a:avLst/>
          </a:prstGeom>
        </p:spPr>
      </p:pic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6526143" y="5304407"/>
            <a:ext cx="351852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>
                <a:latin typeface="Cambria" panose="02040503050406030204" pitchFamily="18" charset="0"/>
              </a:rPr>
              <a:t>Verzögerte </a:t>
            </a:r>
            <a:r>
              <a:rPr lang="de-DE" smtClean="0">
                <a:latin typeface="Cambria" panose="02040503050406030204" pitchFamily="18" charset="0"/>
              </a:rPr>
              <a:t>Entwicklung</a:t>
            </a:r>
            <a:endParaRPr lang="de-DE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>
                <a:latin typeface="Cambria" panose="02040503050406030204" pitchFamily="18" charset="0"/>
              </a:rPr>
              <a:t>sehr geringe </a:t>
            </a:r>
            <a:r>
              <a:rPr lang="de-DE" smtClean="0">
                <a:latin typeface="Cambria" panose="02040503050406030204" pitchFamily="18" charset="0"/>
              </a:rPr>
              <a:t>Sprachkompetenz</a:t>
            </a:r>
            <a:endParaRPr lang="de-DE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>
                <a:latin typeface="Cambria" panose="02040503050406030204" pitchFamily="18" charset="0"/>
              </a:rPr>
              <a:t>auffälliges und häufiges </a:t>
            </a:r>
            <a:r>
              <a:rPr lang="de-DE" smtClean="0">
                <a:latin typeface="Cambria" panose="02040503050406030204" pitchFamily="18" charset="0"/>
              </a:rPr>
              <a:t>Lachen</a:t>
            </a:r>
            <a:endParaRPr lang="de-DE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>
                <a:latin typeface="Cambria" panose="02040503050406030204" pitchFamily="18" charset="0"/>
              </a:rPr>
              <a:t>unkonzentriert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830384" y="5304406"/>
            <a:ext cx="30410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>
                <a:solidFill>
                  <a:srgbClr val="000000"/>
                </a:solidFill>
                <a:latin typeface="Cambria" panose="02040503050406030204" pitchFamily="18" charset="0"/>
              </a:rPr>
              <a:t>mentale </a:t>
            </a: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Retardation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kleinwüchsig</a:t>
            </a:r>
            <a:endParaRPr lang="de-DE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>
                <a:solidFill>
                  <a:srgbClr val="000000"/>
                </a:solidFill>
                <a:latin typeface="Cambria" panose="02040503050406030204" pitchFamily="18" charset="0"/>
              </a:rPr>
              <a:t>emotional </a:t>
            </a: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labil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unstillbares</a:t>
            </a:r>
            <a:r>
              <a:rPr lang="de-DE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de-DE" smtClean="0">
                <a:solidFill>
                  <a:srgbClr val="000000"/>
                </a:solidFill>
                <a:latin typeface="Cambria" panose="02040503050406030204" pitchFamily="18" charset="0"/>
              </a:rPr>
              <a:t>Hungergefühl</a:t>
            </a:r>
            <a:endParaRPr lang="de-DE" sz="240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196483" y="2952827"/>
            <a:ext cx="10908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smtClean="0">
                <a:solidFill>
                  <a:srgbClr val="EB2226"/>
                </a:solidFill>
              </a:rPr>
              <a:t>Deletion</a:t>
            </a:r>
            <a:endParaRPr lang="de-DE" sz="1600" b="1">
              <a:solidFill>
                <a:srgbClr val="EB2226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723479" y="2946721"/>
            <a:ext cx="10908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600" b="1" smtClean="0">
                <a:solidFill>
                  <a:srgbClr val="EB2226"/>
                </a:solidFill>
              </a:rPr>
              <a:t>Deletion</a:t>
            </a:r>
            <a:endParaRPr lang="de-DE" sz="1600" b="1">
              <a:solidFill>
                <a:srgbClr val="EB2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/>
          <p:cNvSpPr>
            <a:spLocks noChangeAspect="1"/>
          </p:cNvSpPr>
          <p:nvPr/>
        </p:nvSpPr>
        <p:spPr>
          <a:xfrm>
            <a:off x="4291264" y="2199743"/>
            <a:ext cx="936000" cy="936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>
            <a:spLocks noChangeAspect="1"/>
          </p:cNvSpPr>
          <p:nvPr/>
        </p:nvSpPr>
        <p:spPr>
          <a:xfrm>
            <a:off x="6360696" y="2199743"/>
            <a:ext cx="936000" cy="93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0" y="124971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Cambria" panose="02040503050406030204" pitchFamily="18" charset="0"/>
              </a:rPr>
              <a:t>Etwa 150 Gene (bei Säugetieren) unterliegen genomischer Prägung. Warum?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38907" y="5331712"/>
            <a:ext cx="11165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smtClean="0">
                <a:latin typeface="Cambria" panose="02040503050406030204" pitchFamily="18" charset="0"/>
              </a:rPr>
              <a:t>Geprägte Gene spielen oft eine Rolle bei der Regulation </a:t>
            </a:r>
            <a:r>
              <a:rPr lang="de-DE" sz="2400">
                <a:latin typeface="Cambria" panose="02040503050406030204" pitchFamily="18" charset="0"/>
              </a:rPr>
              <a:t>der Ressourcenverteilung zwischen Fetus und </a:t>
            </a:r>
            <a:r>
              <a:rPr lang="de-DE" sz="2400" smtClean="0">
                <a:latin typeface="Cambria" panose="02040503050406030204" pitchFamily="18" charset="0"/>
              </a:rPr>
              <a:t>Mutter: „</a:t>
            </a:r>
            <a:r>
              <a:rPr lang="de-DE" sz="2400" i="1" smtClean="0">
                <a:latin typeface="Cambria" panose="02040503050406030204" pitchFamily="18" charset="0"/>
              </a:rPr>
              <a:t>Elterliches Tauziehen im Genom</a:t>
            </a:r>
            <a:r>
              <a:rPr lang="de-DE" sz="2400" smtClean="0">
                <a:latin typeface="Cambria" panose="02040503050406030204" pitchFamily="18" charset="0"/>
              </a:rPr>
              <a:t>“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8" name="Geschweifte Klammer rechts 7"/>
          <p:cNvSpPr/>
          <p:nvPr/>
        </p:nvSpPr>
        <p:spPr>
          <a:xfrm rot="5400000">
            <a:off x="5625238" y="1858409"/>
            <a:ext cx="337484" cy="3326272"/>
          </a:xfrm>
          <a:prstGeom prst="rightBrace">
            <a:avLst>
              <a:gd name="adj1" fmla="val 44257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>
            <a:spLocks noChangeAspect="1"/>
          </p:cNvSpPr>
          <p:nvPr/>
        </p:nvSpPr>
        <p:spPr>
          <a:xfrm>
            <a:off x="5227264" y="4053198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>
            <a:spLocks noChangeAspect="1"/>
          </p:cNvSpPr>
          <p:nvPr/>
        </p:nvSpPr>
        <p:spPr>
          <a:xfrm>
            <a:off x="6041560" y="4053198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379517" y="2483077"/>
            <a:ext cx="89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solidFill>
                  <a:srgbClr val="0070C0"/>
                </a:solidFill>
              </a:rPr>
              <a:t>Gen A</a:t>
            </a:r>
            <a:endParaRPr lang="de-DE">
              <a:solidFill>
                <a:srgbClr val="0070C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310085" y="2483077"/>
            <a:ext cx="89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solidFill>
                  <a:srgbClr val="EB2226"/>
                </a:solidFill>
              </a:rPr>
              <a:t>Gen A</a:t>
            </a:r>
            <a:endParaRPr lang="de-DE">
              <a:solidFill>
                <a:srgbClr val="EB2226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117306" y="2344577"/>
            <a:ext cx="173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EB2226"/>
                </a:solidFill>
                <a:latin typeface="Cambria" panose="02040503050406030204" pitchFamily="18" charset="0"/>
              </a:rPr>
              <a:t>methyliert</a:t>
            </a:r>
          </a:p>
          <a:p>
            <a:r>
              <a:rPr lang="de-DE" smtClean="0">
                <a:solidFill>
                  <a:srgbClr val="0070C0"/>
                </a:solidFill>
                <a:latin typeface="Cambria" panose="02040503050406030204" pitchFamily="18" charset="0"/>
              </a:rPr>
              <a:t>unmethyliert</a:t>
            </a:r>
            <a:endParaRPr lang="de-DE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65983" y="2136550"/>
            <a:ext cx="3033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Beispiel:</a:t>
            </a:r>
          </a:p>
          <a:p>
            <a:r>
              <a:rPr lang="de-DE" smtClean="0">
                <a:latin typeface="Cambria" panose="02040503050406030204" pitchFamily="18" charset="0"/>
              </a:rPr>
              <a:t>Gen A bewirk schnelleres Wachstum des Embryos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Keine funktionelle Equivalenz elterlicher Genome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175147" y="4043866"/>
            <a:ext cx="49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solidFill>
                  <a:srgbClr val="FF0000"/>
                </a:solidFill>
                <a:latin typeface="Cambria" panose="02040503050406030204" pitchFamily="18" charset="0"/>
              </a:rPr>
              <a:t>A</a:t>
            </a:r>
            <a:r>
              <a:rPr lang="de-DE" smtClean="0">
                <a:solidFill>
                  <a:srgbClr val="0070C0"/>
                </a:solidFill>
                <a:latin typeface="Cambria" panose="02040503050406030204" pitchFamily="18" charset="0"/>
              </a:rPr>
              <a:t>A</a:t>
            </a:r>
            <a:endParaRPr lang="de-DE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975374" y="4043866"/>
            <a:ext cx="49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solidFill>
                  <a:srgbClr val="FF0000"/>
                </a:solidFill>
                <a:latin typeface="Cambria" panose="02040503050406030204" pitchFamily="18" charset="0"/>
              </a:rPr>
              <a:t>A</a:t>
            </a:r>
            <a:r>
              <a:rPr lang="de-DE" smtClean="0">
                <a:solidFill>
                  <a:srgbClr val="0070C0"/>
                </a:solidFill>
                <a:latin typeface="Cambria" panose="02040503050406030204" pitchFamily="18" charset="0"/>
              </a:rPr>
              <a:t>A</a:t>
            </a:r>
            <a:endParaRPr lang="de-DE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76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latin typeface="Cambria" panose="02040503050406030204" pitchFamily="18" charset="0"/>
              </a:rPr>
              <a:t>Keine funktionelle </a:t>
            </a:r>
            <a:r>
              <a:rPr lang="de-DE" sz="3600" dirty="0" err="1" smtClean="0">
                <a:latin typeface="Cambria" panose="02040503050406030204" pitchFamily="18" charset="0"/>
              </a:rPr>
              <a:t>Equivalenz</a:t>
            </a:r>
            <a:r>
              <a:rPr lang="de-DE" sz="3600" dirty="0" smtClean="0">
                <a:latin typeface="Cambria" panose="02040503050406030204" pitchFamily="18" charset="0"/>
              </a:rPr>
              <a:t> elterlicher Genome</a:t>
            </a:r>
            <a:endParaRPr lang="de-DE" sz="3600" dirty="0">
              <a:latin typeface="Cambria" panose="020405030504060302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6" y="1351981"/>
            <a:ext cx="5623701" cy="46272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433640" y="5979222"/>
            <a:ext cx="5325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smtClean="0">
                <a:latin typeface="Cambria" panose="02040503050406030204" pitchFamily="18" charset="0"/>
              </a:rPr>
              <a:t>Genome geklonter Mäuse sing epigenetisch instabil!</a:t>
            </a:r>
          </a:p>
          <a:p>
            <a:pPr algn="ctr"/>
            <a:r>
              <a:rPr lang="de-DE" sz="1100" smtClean="0"/>
              <a:t>Humpherys et al. </a:t>
            </a:r>
            <a:r>
              <a:rPr lang="en-US" sz="1100" i="1"/>
              <a:t>Science </a:t>
            </a:r>
            <a:r>
              <a:rPr lang="en-US" sz="1100"/>
              <a:t> 06 Jul </a:t>
            </a:r>
            <a:r>
              <a:rPr lang="en-US" sz="1100" smtClean="0"/>
              <a:t>2001: Vol</a:t>
            </a:r>
            <a:r>
              <a:rPr lang="en-US" sz="1100"/>
              <a:t>. 293, Issue 5527, pp. 95-97</a:t>
            </a:r>
            <a:endParaRPr lang="de-DE" sz="1100">
              <a:latin typeface="Cambria" panose="020405030504060302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013" y="1355811"/>
            <a:ext cx="3784251" cy="14844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6382065" y="1597462"/>
            <a:ext cx="8682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smtClean="0">
                <a:latin typeface="Arial" panose="020B0604020202020204" pitchFamily="34" charset="0"/>
                <a:cs typeface="Arial" panose="020B0604020202020204" pitchFamily="34" charset="0"/>
              </a:rPr>
              <a:t>24.01.2018</a:t>
            </a:r>
            <a:endParaRPr lang="de-DE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igure thumbnail fx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475" y="2853714"/>
            <a:ext cx="3125508" cy="31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403331" y="5992666"/>
            <a:ext cx="529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Cambria" panose="02040503050406030204" pitchFamily="18" charset="0"/>
              </a:rPr>
              <a:t>Löschen epigenetischer Muster mit Kdm4d (H3K9me3 Demethylase) und trichostatin A (Deacetylase Inhibitor)!</a:t>
            </a:r>
            <a:endParaRPr lang="de-DE" sz="1400">
              <a:latin typeface="Cambria" panose="02040503050406030204" pitchFamily="18" charset="0"/>
            </a:endParaRPr>
          </a:p>
        </p:txBody>
      </p:sp>
      <p:pic>
        <p:nvPicPr>
          <p:cNvPr id="1028" name="Picture 4" descr="https://media.npr.org/assets/img/2018/01/23/zhongzhong-huahua-1-2474a3bd8f5f2c61e17528c01fa856c35a285979-s800-c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439" y="3729623"/>
            <a:ext cx="1834647" cy="137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2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Ein Streifzug durch die Geschichte der Evolutionstheorie...</a:t>
            </a:r>
            <a:endParaRPr lang="de-DE" sz="3600">
              <a:latin typeface="Cambria" panose="020405030504060302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101" y="2820461"/>
            <a:ext cx="2020703" cy="195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946013" y="2387098"/>
            <a:ext cx="206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1744-1829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862028" y="1940790"/>
            <a:ext cx="393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Vererbbarkeit erworbener Merkmale</a:t>
            </a:r>
            <a:endParaRPr lang="de-DE" dirty="0">
              <a:latin typeface="Cambria" panose="02040503050406030204" pitchFamily="18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46" y="2349958"/>
            <a:ext cx="3695207" cy="221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195673" y="1897821"/>
            <a:ext cx="362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smtClean="0">
                <a:latin typeface="Book Antiqua" panose="02040602050305030304" pitchFamily="18" charset="0"/>
              </a:rPr>
              <a:t>Lamarck</a:t>
            </a:r>
            <a:endParaRPr lang="de-DE" sz="3200">
              <a:latin typeface="Book Antiqua" panose="020406020503050303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379" y="2360188"/>
            <a:ext cx="3862774" cy="217065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862029" y="4602926"/>
            <a:ext cx="22151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mbria" panose="02040503050406030204" pitchFamily="18" charset="0"/>
              </a:rPr>
              <a:t>Young and Isbell </a:t>
            </a:r>
            <a:r>
              <a:rPr lang="en-US" sz="1100" dirty="0" smtClean="0">
                <a:latin typeface="Cambria" panose="02040503050406030204" pitchFamily="18" charset="0"/>
              </a:rPr>
              <a:t>1991,</a:t>
            </a:r>
          </a:p>
          <a:p>
            <a:r>
              <a:rPr lang="en-US" sz="1100" dirty="0" err="1" smtClean="0">
                <a:latin typeface="Cambria" panose="02040503050406030204" pitchFamily="18" charset="0"/>
              </a:rPr>
              <a:t>Woolnough</a:t>
            </a:r>
            <a:r>
              <a:rPr lang="en-US" sz="1100" dirty="0" smtClean="0">
                <a:latin typeface="Cambria" panose="02040503050406030204" pitchFamily="18" charset="0"/>
              </a:rPr>
              <a:t> </a:t>
            </a:r>
            <a:r>
              <a:rPr lang="en-US" sz="1100" dirty="0">
                <a:latin typeface="Cambria" panose="02040503050406030204" pitchFamily="18" charset="0"/>
              </a:rPr>
              <a:t>and du </a:t>
            </a:r>
            <a:r>
              <a:rPr lang="en-US" sz="1100" dirty="0" err="1">
                <a:latin typeface="Cambria" panose="02040503050406030204" pitchFamily="18" charset="0"/>
              </a:rPr>
              <a:t>Toit</a:t>
            </a:r>
            <a:r>
              <a:rPr lang="en-US" sz="1100" dirty="0">
                <a:latin typeface="Cambria" panose="02040503050406030204" pitchFamily="18" charset="0"/>
              </a:rPr>
              <a:t> </a:t>
            </a:r>
            <a:r>
              <a:rPr lang="en-US" sz="1100" dirty="0" smtClean="0">
                <a:latin typeface="Cambria" panose="02040503050406030204" pitchFamily="18" charset="0"/>
              </a:rPr>
              <a:t>2001</a:t>
            </a:r>
          </a:p>
          <a:p>
            <a:r>
              <a:rPr lang="en-US" sz="1100" dirty="0" err="1" smtClean="0">
                <a:latin typeface="Cambria" panose="02040503050406030204" pitchFamily="18" charset="0"/>
              </a:rPr>
              <a:t>Agaba</a:t>
            </a:r>
            <a:r>
              <a:rPr lang="en-US" sz="1100" dirty="0" smtClean="0">
                <a:latin typeface="Cambria" panose="02040503050406030204" pitchFamily="18" charset="0"/>
              </a:rPr>
              <a:t> et al. 2016</a:t>
            </a:r>
            <a:endParaRPr lang="de-DE" sz="11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25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latin typeface="Cambria" panose="02040503050406030204" pitchFamily="18" charset="0"/>
              </a:rPr>
              <a:t>Prägung während der Embryonalphase</a:t>
            </a:r>
            <a:endParaRPr lang="de-DE" sz="3600" dirty="0">
              <a:latin typeface="Cambria" panose="020405030504060302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04" y="1365504"/>
            <a:ext cx="4321294" cy="51755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77345" y="2744641"/>
            <a:ext cx="2284857" cy="223837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l="19663" r="51822"/>
          <a:stretch/>
        </p:blipFill>
        <p:spPr>
          <a:xfrm>
            <a:off x="10319852" y="2923521"/>
            <a:ext cx="1044000" cy="205949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9997440" y="5303520"/>
            <a:ext cx="2194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Erhöhter BMI,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Mehr </a:t>
            </a:r>
            <a:r>
              <a:rPr lang="de-DE" dirty="0" err="1" smtClean="0"/>
              <a:t>Trigyceride</a:t>
            </a:r>
            <a:r>
              <a:rPr lang="de-DE" dirty="0" smtClean="0"/>
              <a:t> im Blutserum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5582273" y="2098310"/>
            <a:ext cx="1422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latin typeface="Cambria" panose="02040503050406030204" pitchFamily="18" charset="0"/>
              </a:rPr>
              <a:t>1944</a:t>
            </a:r>
            <a:endParaRPr lang="de-DE" sz="3600" dirty="0">
              <a:latin typeface="Cambria" panose="020405030504060302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0130430" y="2098310"/>
            <a:ext cx="1422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latin typeface="Cambria" panose="02040503050406030204" pitchFamily="18" charset="0"/>
              </a:rPr>
              <a:t>heute</a:t>
            </a:r>
            <a:endParaRPr lang="de-DE" sz="3600" dirty="0">
              <a:latin typeface="Cambria" panose="02040503050406030204" pitchFamily="18" charset="0"/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7266432" y="3863828"/>
            <a:ext cx="286399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7247583" y="2733735"/>
            <a:ext cx="2901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Methylierung</a:t>
            </a:r>
            <a:r>
              <a:rPr lang="de-DE" dirty="0" smtClean="0"/>
              <a:t> von </a:t>
            </a:r>
            <a:r>
              <a:rPr lang="de-DE" dirty="0" err="1" smtClean="0"/>
              <a:t>CpG</a:t>
            </a:r>
            <a:r>
              <a:rPr lang="de-DE" dirty="0" smtClean="0"/>
              <a:t> loci der Gene PIM3, TXNIP, ABCG1, PFKFB3, METTL8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674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n external file that holds a picture, illustration, etc.&#10;Object name is fcell-02-00049-g0001.jpg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16" y="1345579"/>
            <a:ext cx="6246767" cy="474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443228" y="3578321"/>
            <a:ext cx="884846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de-DE" sz="1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Toxic</a:t>
            </a:r>
          </a:p>
          <a:p>
            <a:r>
              <a:rPr lang="de-DE" sz="1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Chemicals</a:t>
            </a:r>
          </a:p>
          <a:p>
            <a:endParaRPr lang="de-DE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210844" y="6611779"/>
            <a:ext cx="3981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smtClean="0"/>
              <a:t>Abbildung aus: Kanherkar et al. </a:t>
            </a:r>
            <a:r>
              <a:rPr lang="en-US" sz="1000" i="1" smtClean="0"/>
              <a:t>Front Cell Dev Biol</a:t>
            </a:r>
            <a:r>
              <a:rPr lang="en-US" sz="1000" smtClean="0"/>
              <a:t>. 2014 </a:t>
            </a:r>
            <a:r>
              <a:rPr lang="en-US" sz="1000"/>
              <a:t>Sep </a:t>
            </a:r>
            <a:r>
              <a:rPr lang="en-US" sz="1000" smtClean="0"/>
              <a:t>9;2:49</a:t>
            </a:r>
            <a:endParaRPr lang="de-DE" sz="1000"/>
          </a:p>
        </p:txBody>
      </p:sp>
      <p:sp>
        <p:nvSpPr>
          <p:cNvPr id="23" name="Textfeld 22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Post-Embryonale Chromatin Modellierung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2822862" y="2558021"/>
            <a:ext cx="2466590" cy="860428"/>
          </a:xfrm>
          <a:prstGeom prst="ellipse">
            <a:avLst/>
          </a:prstGeom>
          <a:noFill/>
          <a:ln w="38100">
            <a:solidFill>
              <a:srgbClr val="EB2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2972615" y="1345579"/>
            <a:ext cx="2570055" cy="1212442"/>
          </a:xfrm>
          <a:prstGeom prst="ellipse">
            <a:avLst/>
          </a:prstGeom>
          <a:noFill/>
          <a:ln w="38100">
            <a:solidFill>
              <a:srgbClr val="EB2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5528603" y="1134661"/>
            <a:ext cx="1069146" cy="1031764"/>
          </a:xfrm>
          <a:prstGeom prst="ellipse">
            <a:avLst/>
          </a:prstGeom>
          <a:noFill/>
          <a:ln w="38100">
            <a:solidFill>
              <a:srgbClr val="EB2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7099493" y="4265142"/>
            <a:ext cx="2227439" cy="1031764"/>
          </a:xfrm>
          <a:prstGeom prst="ellipse">
            <a:avLst/>
          </a:prstGeom>
          <a:noFill/>
          <a:ln w="38100">
            <a:solidFill>
              <a:srgbClr val="EB2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2808615" y="4239551"/>
            <a:ext cx="2227439" cy="1031764"/>
          </a:xfrm>
          <a:prstGeom prst="ellipse">
            <a:avLst/>
          </a:prstGeom>
          <a:noFill/>
          <a:ln w="38100">
            <a:solidFill>
              <a:srgbClr val="EB2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3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3854" y="2105888"/>
            <a:ext cx="4533020" cy="453302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Post-Embryonale Chromatin Modellierung</a:t>
            </a:r>
            <a:endParaRPr lang="de-DE" sz="3600">
              <a:latin typeface="Cambria" panose="020405030504060302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446" y="1485854"/>
            <a:ext cx="3958517" cy="504051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096000" y="1485854"/>
            <a:ext cx="555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NGFI-A = </a:t>
            </a:r>
            <a:r>
              <a:rPr lang="en-US">
                <a:latin typeface="Cambria" panose="02040503050406030204" pitchFamily="18" charset="0"/>
              </a:rPr>
              <a:t>nerve growth factor-inducible protein </a:t>
            </a:r>
            <a:r>
              <a:rPr lang="en-US" smtClean="0">
                <a:latin typeface="Cambria" panose="02040503050406030204" pitchFamily="18" charset="0"/>
              </a:rPr>
              <a:t>A</a:t>
            </a:r>
          </a:p>
          <a:p>
            <a:r>
              <a:rPr lang="en-US" smtClean="0">
                <a:latin typeface="Cambria" panose="02040503050406030204" pitchFamily="18" charset="0"/>
              </a:rPr>
              <a:t>Nr3c1 = Glukokortikoid Rezeptor Gen</a:t>
            </a:r>
            <a:r>
              <a:rPr lang="en-US">
                <a:latin typeface="Cambria" panose="02040503050406030204" pitchFamily="18" charset="0"/>
              </a:rPr>
              <a:t> 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58427" y="3079737"/>
            <a:ext cx="45954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Wenig mütterliche Fürsorge führt zur Methylierung des Nr3c1 Promotors im Hippocampus.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NGFI-A bindet nicht mehr an den Promotor, Nr3c1 wird nicht mehr transkribiert.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Erhöhte Corticosteron-Level, erhötes Angstverhalten, wenig mütterliche Fürsorge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638757" y="6612612"/>
            <a:ext cx="45532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smtClean="0"/>
              <a:t>Abbildung aus: McGowan et al. </a:t>
            </a:r>
            <a:r>
              <a:rPr lang="de-DE" sz="1000" i="1"/>
              <a:t>Nature Reviews Neuroscience</a:t>
            </a:r>
            <a:r>
              <a:rPr lang="de-DE" sz="1000" i="1" smtClean="0"/>
              <a:t>.</a:t>
            </a:r>
            <a:r>
              <a:rPr lang="de-DE" sz="1000"/>
              <a:t> </a:t>
            </a:r>
            <a:r>
              <a:rPr lang="de-DE" sz="1000" smtClean="0"/>
              <a:t>2009. </a:t>
            </a:r>
            <a:r>
              <a:rPr lang="de-DE" sz="1000" b="1" smtClean="0"/>
              <a:t>12</a:t>
            </a:r>
            <a:r>
              <a:rPr lang="de-DE" sz="1000"/>
              <a:t>, 342–348</a:t>
            </a:r>
          </a:p>
        </p:txBody>
      </p:sp>
    </p:spTree>
    <p:extLst>
      <p:ext uri="{BB962C8B-B14F-4D97-AF65-F5344CB8AC3E}">
        <p14:creationId xmlns:p14="http://schemas.microsoft.com/office/powerpoint/2010/main" val="15531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Post-Embryonale Chromatin Modellierung</a:t>
            </a:r>
            <a:endParaRPr lang="de-DE" sz="3600">
              <a:latin typeface="Cambria" panose="02040503050406030204" pitchFamily="18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2841674" y="2888207"/>
            <a:ext cx="3967087" cy="3709541"/>
            <a:chOff x="4079630" y="1588999"/>
            <a:chExt cx="4260265" cy="4378660"/>
          </a:xfrm>
        </p:grpSpPr>
        <p:pic>
          <p:nvPicPr>
            <p:cNvPr id="9218" name="Picture 2" descr="Fig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" r="-1718"/>
            <a:stretch/>
          </p:blipFill>
          <p:spPr bwMode="auto">
            <a:xfrm>
              <a:off x="4149970" y="1588999"/>
              <a:ext cx="4189925" cy="4378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hteck 1"/>
            <p:cNvSpPr/>
            <p:nvPr/>
          </p:nvSpPr>
          <p:spPr>
            <a:xfrm>
              <a:off x="4079631" y="3024554"/>
              <a:ext cx="140677" cy="126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4079630" y="1588999"/>
              <a:ext cx="140677" cy="126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390000" y="3026654"/>
            <a:ext cx="16506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solidFill>
                  <a:srgbClr val="0070C0"/>
                </a:solidFill>
                <a:latin typeface="Cambria" panose="02040503050406030204" pitchFamily="18" charset="0"/>
              </a:rPr>
              <a:t>NORMAL</a:t>
            </a:r>
          </a:p>
          <a:p>
            <a:r>
              <a:rPr lang="de-DE" sz="1400" smtClean="0">
                <a:latin typeface="Cambria" panose="02040503050406030204" pitchFamily="18" charset="0"/>
              </a:rPr>
              <a:t>H3 Acetylierung</a:t>
            </a:r>
          </a:p>
          <a:p>
            <a:r>
              <a:rPr lang="de-DE" sz="1000" smtClean="0">
                <a:latin typeface="Cambria" panose="02040503050406030204" pitchFamily="18" charset="0"/>
              </a:rPr>
              <a:t>H3K27m2</a:t>
            </a:r>
            <a:endParaRPr lang="de-DE" sz="1000">
              <a:latin typeface="Cambria" panose="020405030504060302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51618" y="4167949"/>
            <a:ext cx="25228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solidFill>
                  <a:srgbClr val="C10014"/>
                </a:solidFill>
                <a:latin typeface="Cambria" panose="02040503050406030204" pitchFamily="18" charset="0"/>
              </a:rPr>
              <a:t>CHRON. SOZIALER STRESS</a:t>
            </a:r>
          </a:p>
          <a:p>
            <a:r>
              <a:rPr lang="de-DE" sz="1400" smtClean="0">
                <a:latin typeface="Cambria" panose="02040503050406030204" pitchFamily="18" charset="0"/>
              </a:rPr>
              <a:t>H3 Acetylierung</a:t>
            </a:r>
          </a:p>
          <a:p>
            <a:r>
              <a:rPr lang="de-DE" sz="2400" smtClean="0">
                <a:latin typeface="Cambria" panose="02040503050406030204" pitchFamily="18" charset="0"/>
              </a:rPr>
              <a:t>H3K27m2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0466" y="1111864"/>
            <a:ext cx="4873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smtClean="0">
                <a:solidFill>
                  <a:srgbClr val="EB2226"/>
                </a:solidFill>
                <a:latin typeface="Cambria" panose="02040503050406030204" pitchFamily="18" charset="0"/>
              </a:rPr>
              <a:t>Bdnf</a:t>
            </a:r>
            <a:r>
              <a:rPr lang="de-DE" b="1" smtClean="0">
                <a:solidFill>
                  <a:srgbClr val="EB2226"/>
                </a:solidFill>
                <a:latin typeface="Cambria" panose="02040503050406030204" pitchFamily="18" charset="0"/>
              </a:rPr>
              <a:t> = brain-derived </a:t>
            </a:r>
            <a:r>
              <a:rPr lang="de-DE" b="1">
                <a:solidFill>
                  <a:srgbClr val="EB2226"/>
                </a:solidFill>
                <a:latin typeface="Cambria" panose="02040503050406030204" pitchFamily="18" charset="0"/>
              </a:rPr>
              <a:t>neurotrophic </a:t>
            </a:r>
            <a:r>
              <a:rPr lang="de-DE" b="1" smtClean="0">
                <a:solidFill>
                  <a:srgbClr val="EB2226"/>
                </a:solidFill>
                <a:latin typeface="Cambria" panose="02040503050406030204" pitchFamily="18" charset="0"/>
              </a:rPr>
              <a:t>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Fortbestand und Differenzierung bestimmter Neuronen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Dendritisches Wachstum und Morphologie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Synaptische Plastizität im ZNS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439060" y="2909251"/>
            <a:ext cx="4462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Histon Deacetylase </a:t>
            </a:r>
            <a:r>
              <a:rPr lang="de-DE"/>
              <a:t>5 (HDAC5</a:t>
            </a:r>
            <a:r>
              <a:rPr lang="de-DE" smtClean="0"/>
              <a:t>) sorgt für Modulierungs-Gleichgewicht und verhindert übermäßige </a:t>
            </a:r>
            <a:r>
              <a:rPr lang="de-DE" i="1" smtClean="0"/>
              <a:t>Bdnf</a:t>
            </a:r>
            <a:r>
              <a:rPr lang="de-DE" smtClean="0"/>
              <a:t>-Expression</a:t>
            </a:r>
            <a:endParaRPr lang="de-DE"/>
          </a:p>
        </p:txBody>
      </p:sp>
      <p:cxnSp>
        <p:nvCxnSpPr>
          <p:cNvPr id="14" name="Gerader Verbinder 13"/>
          <p:cNvCxnSpPr/>
          <p:nvPr/>
        </p:nvCxnSpPr>
        <p:spPr>
          <a:xfrm>
            <a:off x="401180" y="4001397"/>
            <a:ext cx="1141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390000" y="5235284"/>
            <a:ext cx="1141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485586" y="2757025"/>
            <a:ext cx="1141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18868" y="5431469"/>
            <a:ext cx="25228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solidFill>
                  <a:srgbClr val="C10014"/>
                </a:solidFill>
                <a:latin typeface="Cambria" panose="02040503050406030204" pitchFamily="18" charset="0"/>
              </a:rPr>
              <a:t>CHRON. SOZIALER STRESS</a:t>
            </a:r>
            <a:r>
              <a:rPr lang="de-DE" sz="1400" smtClean="0">
                <a:latin typeface="Cambria" panose="02040503050406030204" pitchFamily="18" charset="0"/>
              </a:rPr>
              <a:t>+</a:t>
            </a:r>
          </a:p>
          <a:p>
            <a:r>
              <a:rPr lang="de-DE" sz="1400" smtClean="0">
                <a:solidFill>
                  <a:srgbClr val="00B050"/>
                </a:solidFill>
                <a:latin typeface="Cambria" panose="02040503050406030204" pitchFamily="18" charset="0"/>
              </a:rPr>
              <a:t>IMIPRAMIN MEDIKATION</a:t>
            </a:r>
          </a:p>
          <a:p>
            <a:r>
              <a:rPr lang="de-DE" sz="2400" smtClean="0">
                <a:latin typeface="Cambria" panose="02040503050406030204" pitchFamily="18" charset="0"/>
              </a:rPr>
              <a:t>H3 Acetylierung</a:t>
            </a:r>
          </a:p>
          <a:p>
            <a:r>
              <a:rPr lang="de-DE" sz="2400" smtClean="0">
                <a:latin typeface="Cambria" panose="02040503050406030204" pitchFamily="18" charset="0"/>
              </a:rPr>
              <a:t>H3K27m2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435379" y="4267141"/>
            <a:ext cx="4462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Anhaltender soz. Stress induziert spezifische und andauernde H3K27-Dimethylierung</a:t>
            </a:r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7435378" y="5431469"/>
            <a:ext cx="4462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Imipramin vermindert HDAC5 Expression und induziert Histon 3 Acetylierung. Transkriptionelle Reaktivierung von </a:t>
            </a:r>
            <a:r>
              <a:rPr lang="de-DE" i="1" smtClean="0"/>
              <a:t>Bdnf</a:t>
            </a:r>
            <a:r>
              <a:rPr lang="de-DE" smtClean="0"/>
              <a:t>.</a:t>
            </a:r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5905955" y="1110111"/>
            <a:ext cx="5685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Ein Zusammenhang mit </a:t>
            </a:r>
            <a:r>
              <a:rPr lang="de-DE" i="1" smtClean="0">
                <a:latin typeface="Cambria" panose="02040503050406030204" pitchFamily="18" charset="0"/>
              </a:rPr>
              <a:t>Bdnf</a:t>
            </a:r>
            <a:r>
              <a:rPr lang="de-DE" smtClean="0">
                <a:latin typeface="Cambria" panose="02040503050406030204" pitchFamily="18" charset="0"/>
              </a:rPr>
              <a:t> Fehlregulation existiert für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Schizophrenie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Depression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Zwangsstörungen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Demenz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507459" y="6625847"/>
            <a:ext cx="4684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smtClean="0"/>
              <a:t>Abbildung aus: Tsankova et al. </a:t>
            </a:r>
            <a:r>
              <a:rPr lang="de-DE" sz="1000" i="1"/>
              <a:t>Nature Reviews Neuroscience</a:t>
            </a:r>
            <a:r>
              <a:rPr lang="de-DE" sz="1000"/>
              <a:t> </a:t>
            </a:r>
            <a:r>
              <a:rPr lang="de-DE" sz="1000" smtClean="0"/>
              <a:t>2007. </a:t>
            </a:r>
            <a:r>
              <a:rPr lang="de-DE" sz="1000" b="1" smtClean="0"/>
              <a:t>8</a:t>
            </a:r>
            <a:r>
              <a:rPr lang="de-DE" sz="1000"/>
              <a:t>:</a:t>
            </a:r>
            <a:r>
              <a:rPr lang="de-DE" sz="1000" smtClean="0"/>
              <a:t>355–367</a:t>
            </a:r>
            <a:r>
              <a:rPr lang="de-DE" sz="10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4920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Post-Embryonale Chromatin Modellierung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0466" y="1111864"/>
            <a:ext cx="4873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smtClean="0">
                <a:solidFill>
                  <a:srgbClr val="EB2226"/>
                </a:solidFill>
                <a:latin typeface="Cambria" panose="02040503050406030204" pitchFamily="18" charset="0"/>
              </a:rPr>
              <a:t>Bdnf</a:t>
            </a:r>
            <a:r>
              <a:rPr lang="de-DE" b="1" smtClean="0">
                <a:solidFill>
                  <a:srgbClr val="EB2226"/>
                </a:solidFill>
                <a:latin typeface="Cambria" panose="02040503050406030204" pitchFamily="18" charset="0"/>
              </a:rPr>
              <a:t> = brain-derived </a:t>
            </a:r>
            <a:r>
              <a:rPr lang="de-DE" b="1">
                <a:solidFill>
                  <a:srgbClr val="EB2226"/>
                </a:solidFill>
                <a:latin typeface="Cambria" panose="02040503050406030204" pitchFamily="18" charset="0"/>
              </a:rPr>
              <a:t>neurotrophic </a:t>
            </a:r>
            <a:r>
              <a:rPr lang="de-DE" b="1" smtClean="0">
                <a:solidFill>
                  <a:srgbClr val="EB2226"/>
                </a:solidFill>
                <a:latin typeface="Cambria" panose="02040503050406030204" pitchFamily="18" charset="0"/>
              </a:rPr>
              <a:t>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Fortbestand und Differenzierung bestimmter Neuronen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Dendritisches Wachstum und Morphologie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Synaptische Plastizität im ZNS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905955" y="1110111"/>
            <a:ext cx="5685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Ein Zusammenhang mit </a:t>
            </a:r>
            <a:r>
              <a:rPr lang="de-DE" i="1" smtClean="0">
                <a:latin typeface="Cambria" panose="02040503050406030204" pitchFamily="18" charset="0"/>
              </a:rPr>
              <a:t>Bdnf</a:t>
            </a:r>
            <a:r>
              <a:rPr lang="de-DE" smtClean="0">
                <a:latin typeface="Cambria" panose="02040503050406030204" pitchFamily="18" charset="0"/>
              </a:rPr>
              <a:t> Fehlregulation existiert für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Schizophrenie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Depression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Zwangsstörungen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Demenz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66" y="3417724"/>
            <a:ext cx="1219578" cy="602675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84" y="4311193"/>
            <a:ext cx="2255408" cy="1428425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383584" y="3445134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Kokain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3001587" y="3445132"/>
            <a:ext cx="185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Kontrollgruppe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7674037" y="2826127"/>
            <a:ext cx="43475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ambria" panose="02040503050406030204" pitchFamily="18" charset="0"/>
              </a:rPr>
              <a:t>Kokain (vs Kontrolle) zeigt</a:t>
            </a:r>
          </a:p>
          <a:p>
            <a:r>
              <a:rPr lang="de-DE" sz="1600" smtClean="0">
                <a:latin typeface="Cambria" panose="02040503050406030204" pitchFamily="18" charset="0"/>
              </a:rPr>
              <a:t>erhöhte H3 Acetylierung</a:t>
            </a:r>
          </a:p>
          <a:p>
            <a:r>
              <a:rPr lang="de-DE" sz="1600" smtClean="0">
                <a:latin typeface="Cambria" panose="02040503050406030204" pitchFamily="18" charset="0"/>
              </a:rPr>
              <a:t>verminderte H3K27 Trimethylierung</a:t>
            </a:r>
          </a:p>
          <a:p>
            <a:r>
              <a:rPr lang="de-DE" sz="1600" smtClean="0">
                <a:latin typeface="Cambria" panose="02040503050406030204" pitchFamily="18" charset="0"/>
              </a:rPr>
              <a:t>Erhöhte </a:t>
            </a:r>
            <a:r>
              <a:rPr lang="de-DE" sz="1600" i="1" smtClean="0">
                <a:latin typeface="Cambria" panose="02040503050406030204" pitchFamily="18" charset="0"/>
              </a:rPr>
              <a:t>Bdnf</a:t>
            </a:r>
            <a:r>
              <a:rPr lang="de-DE" sz="1600" smtClean="0">
                <a:latin typeface="Cambria" panose="02040503050406030204" pitchFamily="18" charset="0"/>
              </a:rPr>
              <a:t> Knozentration im Medialen Präfrontalen Kortex (mPFK)</a:t>
            </a:r>
          </a:p>
          <a:p>
            <a:endParaRPr lang="de-DE" sz="1600">
              <a:latin typeface="Cambria" panose="02040503050406030204" pitchFamily="18" charset="0"/>
            </a:endParaRPr>
          </a:p>
          <a:p>
            <a:r>
              <a:rPr lang="de-DE" sz="1600" smtClean="0">
                <a:latin typeface="Cambria" panose="02040503050406030204" pitchFamily="18" charset="0"/>
              </a:rPr>
              <a:t>Ratten die 14d Kokain bekamen arbeiteten weniger hart für eine erneute Kokain-Injektion als Kontroll-Ratten. </a:t>
            </a:r>
            <a:r>
              <a:rPr lang="de-DE" sz="1600" b="1" smtClean="0">
                <a:latin typeface="Cambria" panose="02040503050406030204" pitchFamily="18" charset="0"/>
              </a:rPr>
              <a:t>Ist </a:t>
            </a:r>
            <a:r>
              <a:rPr lang="de-DE" sz="1600" b="1" i="1" smtClean="0">
                <a:latin typeface="Cambria" panose="02040503050406030204" pitchFamily="18" charset="0"/>
              </a:rPr>
              <a:t>Bdnf</a:t>
            </a:r>
            <a:r>
              <a:rPr lang="de-DE" sz="1600" b="1" smtClean="0">
                <a:latin typeface="Cambria" panose="02040503050406030204" pitchFamily="18" charset="0"/>
              </a:rPr>
              <a:t> ursächlich für dieses Verhalten?</a:t>
            </a:r>
          </a:p>
          <a:p>
            <a:endParaRPr lang="de-DE" sz="1600">
              <a:latin typeface="Cambria" panose="02040503050406030204" pitchFamily="18" charset="0"/>
            </a:endParaRPr>
          </a:p>
          <a:p>
            <a:r>
              <a:rPr lang="de-DE" sz="1600" smtClean="0">
                <a:latin typeface="Cambria" panose="02040503050406030204" pitchFamily="18" charset="0"/>
              </a:rPr>
              <a:t>Ratten mit reduzierter </a:t>
            </a:r>
            <a:r>
              <a:rPr lang="de-DE" sz="1600" i="1" smtClean="0">
                <a:latin typeface="Cambria" panose="02040503050406030204" pitchFamily="18" charset="0"/>
              </a:rPr>
              <a:t>Bdnf</a:t>
            </a:r>
            <a:r>
              <a:rPr lang="de-DE" sz="1600" smtClean="0">
                <a:latin typeface="Cambria" panose="02040503050406030204" pitchFamily="18" charset="0"/>
              </a:rPr>
              <a:t>  Konzentration im mPFK arbeiteten ausdauernder für eine erneute Kokain-Injektion.</a:t>
            </a:r>
          </a:p>
          <a:p>
            <a:endParaRPr lang="de-DE" sz="1600">
              <a:latin typeface="Cambria" panose="02040503050406030204" pitchFamily="18" charset="0"/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274" y="4311190"/>
            <a:ext cx="2255408" cy="1428425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964" y="4311190"/>
            <a:ext cx="2255408" cy="1428425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5337812" y="3445133"/>
            <a:ext cx="185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anti</a:t>
            </a:r>
            <a:r>
              <a:rPr lang="de-DE" i="1" smtClean="0">
                <a:latin typeface="Cambria" panose="02040503050406030204" pitchFamily="18" charset="0"/>
              </a:rPr>
              <a:t> Bdnf </a:t>
            </a:r>
            <a:r>
              <a:rPr lang="de-DE" smtClean="0">
                <a:latin typeface="Cambria" panose="02040503050406030204" pitchFamily="18" charset="0"/>
              </a:rPr>
              <a:t>siRNA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0" y="6611779"/>
            <a:ext cx="6567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/>
              <a:t>Ergebnisse aus: Sadri-Vakili et al. </a:t>
            </a:r>
            <a:r>
              <a:rPr lang="en-US" sz="1000"/>
              <a:t>Journal of </a:t>
            </a:r>
            <a:r>
              <a:rPr lang="en-US" sz="1000" smtClean="0"/>
              <a:t>Neuroscience. 2010.</a:t>
            </a:r>
            <a:r>
              <a:rPr lang="en-US" sz="1000"/>
              <a:t> </a:t>
            </a:r>
            <a:r>
              <a:rPr lang="en-US" sz="1000" smtClean="0"/>
              <a:t>30(35):11735-11744</a:t>
            </a:r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366389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33045" y="1065110"/>
            <a:ext cx="11085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smtClean="0">
                <a:latin typeface="Cambria" panose="02040503050406030204" pitchFamily="18" charset="0"/>
              </a:rPr>
              <a:t>Kabuki Syndrom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Mutation von KMT2D (Histone-lysine N-methyltransferase </a:t>
            </a:r>
            <a:r>
              <a:rPr lang="de-DE" smtClean="0">
                <a:latin typeface="Cambria" panose="02040503050406030204" pitchFamily="18" charset="0"/>
              </a:rPr>
              <a:t>2D, etabliert</a:t>
            </a:r>
            <a:r>
              <a:rPr lang="de-DE" smtClean="0"/>
              <a:t> H3K4me3 </a:t>
            </a:r>
            <a:r>
              <a:rPr lang="de-DE" smtClean="0">
                <a:sym typeface="Wingdings" panose="05000000000000000000" pitchFamily="2" charset="2"/>
              </a:rPr>
              <a:t></a:t>
            </a:r>
            <a:r>
              <a:rPr lang="de-DE" smtClean="0"/>
              <a:t> Chromatin öffnend)</a:t>
            </a:r>
            <a:endParaRPr lang="de-DE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Mutation von KDM6A (Lysine-specific demethylase </a:t>
            </a:r>
            <a:r>
              <a:rPr lang="de-DE" smtClean="0">
                <a:latin typeface="Cambria" panose="02040503050406030204" pitchFamily="18" charset="0"/>
              </a:rPr>
              <a:t>6A, entfernt </a:t>
            </a:r>
            <a:r>
              <a:rPr lang="de-DE" smtClean="0"/>
              <a:t>H3K27me3 </a:t>
            </a:r>
            <a:r>
              <a:rPr lang="de-DE" smtClean="0">
                <a:sym typeface="Wingdings" panose="05000000000000000000" pitchFamily="2" charset="2"/>
              </a:rPr>
              <a:t></a:t>
            </a:r>
            <a:r>
              <a:rPr lang="de-DE" smtClean="0"/>
              <a:t> </a:t>
            </a:r>
            <a:r>
              <a:rPr lang="de-DE"/>
              <a:t>Chromatin öffnend</a:t>
            </a:r>
            <a:r>
              <a:rPr lang="de-DE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Leichte bis mittlere Geistige Behinderung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u.A. Anomalien im Skelettaufbau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065" y="2823146"/>
            <a:ext cx="5503633" cy="365905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127631" y="6632915"/>
            <a:ext cx="5064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smtClean="0"/>
              <a:t>Abbildung aus: Joel et al. </a:t>
            </a:r>
            <a:r>
              <a:rPr lang="nl-NL" sz="1000" i="1"/>
              <a:t>Proc Natl Acad Sci U S A</a:t>
            </a:r>
            <a:r>
              <a:rPr lang="nl-NL" sz="1000"/>
              <a:t>. </a:t>
            </a:r>
            <a:r>
              <a:rPr lang="nl-NL" sz="1000" smtClean="0"/>
              <a:t>2017.</a:t>
            </a:r>
            <a:r>
              <a:rPr lang="nl-NL" sz="1000"/>
              <a:t> 114(1): 125–130</a:t>
            </a:r>
            <a:endParaRPr lang="de-DE" sz="1000"/>
          </a:p>
        </p:txBody>
      </p:sp>
      <p:sp>
        <p:nvSpPr>
          <p:cNvPr id="9" name="Textfeld 8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Post-Embryonale Chromatin Modellierung</a:t>
            </a:r>
            <a:endParaRPr lang="de-DE" sz="36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2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357" y="3602994"/>
            <a:ext cx="3379405" cy="221207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57" y="3827966"/>
            <a:ext cx="2590800" cy="176212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330752" y="2808833"/>
            <a:ext cx="577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Kohlenhydrat-arme Ernährung führt zur Vermehrten Bildung von Ketonen (</a:t>
            </a:r>
            <a:r>
              <a:rPr lang="de-DE" b="1" smtClean="0">
                <a:latin typeface="Cambria" panose="02040503050406030204" pitchFamily="18" charset="0"/>
              </a:rPr>
              <a:t>ß-Hydroxybutyrat</a:t>
            </a:r>
            <a:r>
              <a:rPr lang="de-DE" smtClean="0">
                <a:latin typeface="Cambria" panose="02040503050406030204" pitchFamily="18" charset="0"/>
              </a:rPr>
              <a:t>) in der Leber.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779" y="3770139"/>
            <a:ext cx="5210608" cy="250273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Post-Embryonale Chromatin Modellierung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33045" y="1065110"/>
            <a:ext cx="11085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smtClean="0">
                <a:latin typeface="Cambria" panose="02040503050406030204" pitchFamily="18" charset="0"/>
              </a:rPr>
              <a:t>Kabuki Syndrom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Mutation von KMT2D (Histone-lysine N-methyltransferase </a:t>
            </a:r>
            <a:r>
              <a:rPr lang="de-DE" smtClean="0">
                <a:latin typeface="Cambria" panose="02040503050406030204" pitchFamily="18" charset="0"/>
              </a:rPr>
              <a:t>2D, etabliert</a:t>
            </a:r>
            <a:r>
              <a:rPr lang="de-DE" smtClean="0"/>
              <a:t> H3K4me3 </a:t>
            </a:r>
            <a:r>
              <a:rPr lang="de-DE" smtClean="0">
                <a:sym typeface="Wingdings" panose="05000000000000000000" pitchFamily="2" charset="2"/>
              </a:rPr>
              <a:t></a:t>
            </a:r>
            <a:r>
              <a:rPr lang="de-DE" smtClean="0"/>
              <a:t> Chromatin öffnend)</a:t>
            </a:r>
            <a:endParaRPr lang="de-DE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Mutation von KDM6A (Lysine-specific demethylase </a:t>
            </a:r>
            <a:r>
              <a:rPr lang="de-DE" smtClean="0">
                <a:latin typeface="Cambria" panose="02040503050406030204" pitchFamily="18" charset="0"/>
              </a:rPr>
              <a:t>6A, entfernt </a:t>
            </a:r>
            <a:r>
              <a:rPr lang="de-DE" smtClean="0"/>
              <a:t>H3K27me3 </a:t>
            </a:r>
            <a:r>
              <a:rPr lang="de-DE" smtClean="0">
                <a:sym typeface="Wingdings" panose="05000000000000000000" pitchFamily="2" charset="2"/>
              </a:rPr>
              <a:t></a:t>
            </a:r>
            <a:r>
              <a:rPr lang="de-DE" smtClean="0"/>
              <a:t> </a:t>
            </a:r>
            <a:r>
              <a:rPr lang="de-DE"/>
              <a:t>Chromatin öffnend</a:t>
            </a:r>
            <a:r>
              <a:rPr lang="de-DE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Leichte bis mittlere Geistige Behinderung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u.A. Anomalien im Skelettaufbau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127631" y="6632915"/>
            <a:ext cx="5064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smtClean="0"/>
              <a:t>Abbildung aus: Joel et al. </a:t>
            </a:r>
            <a:r>
              <a:rPr lang="nl-NL" sz="1000" i="1"/>
              <a:t>Proc Natl Acad Sci U S A</a:t>
            </a:r>
            <a:r>
              <a:rPr lang="nl-NL" sz="1000"/>
              <a:t>. </a:t>
            </a:r>
            <a:r>
              <a:rPr lang="nl-NL" sz="1000" smtClean="0"/>
              <a:t>2017.</a:t>
            </a:r>
            <a:r>
              <a:rPr lang="nl-NL" sz="1000"/>
              <a:t> 114(1): 125–130</a:t>
            </a:r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303013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18083" r="-858"/>
          <a:stretch/>
        </p:blipFill>
        <p:spPr>
          <a:xfrm>
            <a:off x="2430775" y="2944955"/>
            <a:ext cx="6277126" cy="311055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Post-Embryonale Chromatin Modellierung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33045" y="1065110"/>
            <a:ext cx="11085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smtClean="0">
                <a:latin typeface="Cambria" panose="02040503050406030204" pitchFamily="18" charset="0"/>
              </a:rPr>
              <a:t>Kabuki Syndrom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Mutation von KMT2D (Histone-lysine N-methyltransferase </a:t>
            </a:r>
            <a:r>
              <a:rPr lang="de-DE" smtClean="0">
                <a:latin typeface="Cambria" panose="02040503050406030204" pitchFamily="18" charset="0"/>
              </a:rPr>
              <a:t>2D, etabliert</a:t>
            </a:r>
            <a:r>
              <a:rPr lang="de-DE" smtClean="0"/>
              <a:t> H3K4me3 </a:t>
            </a:r>
            <a:r>
              <a:rPr lang="de-DE" smtClean="0">
                <a:sym typeface="Wingdings" panose="05000000000000000000" pitchFamily="2" charset="2"/>
              </a:rPr>
              <a:t></a:t>
            </a:r>
            <a:r>
              <a:rPr lang="de-DE" smtClean="0"/>
              <a:t> Chromatin öffnend)</a:t>
            </a:r>
            <a:endParaRPr lang="de-DE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Mutation von KDM6A (Lysine-specific demethylase </a:t>
            </a:r>
            <a:r>
              <a:rPr lang="de-DE" smtClean="0">
                <a:latin typeface="Cambria" panose="02040503050406030204" pitchFamily="18" charset="0"/>
              </a:rPr>
              <a:t>6A, entfernt </a:t>
            </a:r>
            <a:r>
              <a:rPr lang="de-DE" smtClean="0"/>
              <a:t>H3K27me3 </a:t>
            </a:r>
            <a:r>
              <a:rPr lang="de-DE" smtClean="0">
                <a:sym typeface="Wingdings" panose="05000000000000000000" pitchFamily="2" charset="2"/>
              </a:rPr>
              <a:t></a:t>
            </a:r>
            <a:r>
              <a:rPr lang="de-DE" smtClean="0"/>
              <a:t> </a:t>
            </a:r>
            <a:r>
              <a:rPr lang="de-DE"/>
              <a:t>Chromatin öffnend</a:t>
            </a:r>
            <a:r>
              <a:rPr lang="de-DE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Leichte bis mittlere Geistige Behinderung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u.A. Anomalien im Skelettaufbau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127631" y="6632915"/>
            <a:ext cx="5064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smtClean="0"/>
              <a:t>Abbildung aus: Benjamin et al. </a:t>
            </a:r>
            <a:r>
              <a:rPr lang="nl-NL" sz="1000" i="1"/>
              <a:t>Proc Natl Acad Sci U S A</a:t>
            </a:r>
            <a:r>
              <a:rPr lang="nl-NL" sz="1000"/>
              <a:t>. </a:t>
            </a:r>
            <a:r>
              <a:rPr lang="nl-NL" sz="1000" smtClean="0"/>
              <a:t>2017.</a:t>
            </a:r>
            <a:r>
              <a:rPr lang="nl-NL" sz="1000"/>
              <a:t> 114(1): 125–130</a:t>
            </a:r>
            <a:endParaRPr lang="de-DE" sz="1000"/>
          </a:p>
        </p:txBody>
      </p:sp>
      <p:sp>
        <p:nvSpPr>
          <p:cNvPr id="2" name="Textfeld 1"/>
          <p:cNvSpPr txBox="1"/>
          <p:nvPr/>
        </p:nvSpPr>
        <p:spPr>
          <a:xfrm>
            <a:off x="6971071" y="2935123"/>
            <a:ext cx="39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BHB = Histon-Deacetylase-Inhibitor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4" name="Freihandform 3"/>
          <p:cNvSpPr/>
          <p:nvPr/>
        </p:nvSpPr>
        <p:spPr>
          <a:xfrm>
            <a:off x="5712542" y="3146323"/>
            <a:ext cx="1258529" cy="983225"/>
          </a:xfrm>
          <a:custGeom>
            <a:avLst/>
            <a:gdLst>
              <a:gd name="connsiteX0" fmla="*/ 0 w 1258529"/>
              <a:gd name="connsiteY0" fmla="*/ 983225 h 983225"/>
              <a:gd name="connsiteX1" fmla="*/ 491613 w 1258529"/>
              <a:gd name="connsiteY1" fmla="*/ 452283 h 983225"/>
              <a:gd name="connsiteX2" fmla="*/ 1258529 w 1258529"/>
              <a:gd name="connsiteY2" fmla="*/ 0 h 98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529" h="983225">
                <a:moveTo>
                  <a:pt x="0" y="983225"/>
                </a:moveTo>
                <a:cubicBezTo>
                  <a:pt x="140929" y="799689"/>
                  <a:pt x="281858" y="616154"/>
                  <a:pt x="491613" y="452283"/>
                </a:cubicBezTo>
                <a:cubicBezTo>
                  <a:pt x="701368" y="288412"/>
                  <a:pt x="979948" y="144206"/>
                  <a:pt x="1258529" y="0"/>
                </a:cubicBezTo>
              </a:path>
            </a:pathLst>
          </a:custGeom>
          <a:noFill/>
          <a:ln w="254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1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Modifikationen der DNA/Histone: Übersicht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11126" y="1575581"/>
            <a:ext cx="1116974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Methylierung von CpG Dinucleotiden (in CpG islands) führt zu transkriptioneller Deaktivierung eines Gens.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mtClean="0">
                <a:solidFill>
                  <a:srgbClr val="EB2226"/>
                </a:solidFill>
                <a:latin typeface="Cambria" panose="02040503050406030204" pitchFamily="18" charset="0"/>
              </a:rPr>
              <a:t>Auch </a:t>
            </a:r>
            <a:r>
              <a:rPr lang="en-US" sz="2400" u="sng" smtClean="0">
                <a:solidFill>
                  <a:srgbClr val="EB2226"/>
                </a:solidFill>
                <a:latin typeface="Cambria" panose="02040503050406030204" pitchFamily="18" charset="0"/>
              </a:rPr>
              <a:t>Adenin</a:t>
            </a:r>
            <a:r>
              <a:rPr lang="en-US" sz="2400" smtClean="0">
                <a:solidFill>
                  <a:srgbClr val="EB2226"/>
                </a:solidFill>
                <a:latin typeface="Cambria" panose="02040503050406030204" pitchFamily="18" charset="0"/>
              </a:rPr>
              <a:t>-Methylierung kommt vor: “DNA </a:t>
            </a:r>
            <a:r>
              <a:rPr lang="en-US" sz="2400">
                <a:solidFill>
                  <a:srgbClr val="EB2226"/>
                </a:solidFill>
                <a:latin typeface="Cambria" panose="02040503050406030204" pitchFamily="18" charset="0"/>
              </a:rPr>
              <a:t>methylation on </a:t>
            </a:r>
            <a:r>
              <a:rPr lang="en-US" sz="2400" i="1">
                <a:solidFill>
                  <a:srgbClr val="EB2226"/>
                </a:solidFill>
                <a:latin typeface="Cambria" panose="02040503050406030204" pitchFamily="18" charset="0"/>
              </a:rPr>
              <a:t>N</a:t>
            </a:r>
            <a:r>
              <a:rPr lang="en-US" sz="2400" baseline="30000">
                <a:solidFill>
                  <a:srgbClr val="EB2226"/>
                </a:solidFill>
                <a:latin typeface="Cambria" panose="02040503050406030204" pitchFamily="18" charset="0"/>
              </a:rPr>
              <a:t>6</a:t>
            </a:r>
            <a:r>
              <a:rPr lang="en-US" sz="2400">
                <a:solidFill>
                  <a:srgbClr val="EB2226"/>
                </a:solidFill>
                <a:latin typeface="Cambria" panose="02040503050406030204" pitchFamily="18" charset="0"/>
              </a:rPr>
              <a:t>-adenine in mammalian embryonic stem </a:t>
            </a:r>
            <a:r>
              <a:rPr lang="en-US" sz="2400" smtClean="0">
                <a:solidFill>
                  <a:srgbClr val="EB2226"/>
                </a:solidFill>
                <a:latin typeface="Cambria" panose="02040503050406030204" pitchFamily="18" charset="0"/>
              </a:rPr>
              <a:t>cells”. </a:t>
            </a:r>
            <a:r>
              <a:rPr lang="de-DE" sz="2400" i="1">
                <a:solidFill>
                  <a:srgbClr val="EB2226"/>
                </a:solidFill>
                <a:latin typeface="Cambria" panose="02040503050406030204" pitchFamily="18" charset="0"/>
              </a:rPr>
              <a:t>Nature</a:t>
            </a:r>
            <a:r>
              <a:rPr lang="de-DE" sz="2400">
                <a:solidFill>
                  <a:srgbClr val="EB2226"/>
                </a:solidFill>
                <a:latin typeface="Cambria" panose="02040503050406030204" pitchFamily="18" charset="0"/>
              </a:rPr>
              <a:t> </a:t>
            </a:r>
            <a:r>
              <a:rPr lang="de-DE" sz="2400" b="1">
                <a:solidFill>
                  <a:srgbClr val="EB2226"/>
                </a:solidFill>
                <a:latin typeface="Cambria" panose="02040503050406030204" pitchFamily="18" charset="0"/>
              </a:rPr>
              <a:t>532</a:t>
            </a:r>
            <a:r>
              <a:rPr lang="de-DE" sz="2400">
                <a:solidFill>
                  <a:srgbClr val="EB2226"/>
                </a:solidFill>
                <a:latin typeface="Cambria" panose="02040503050406030204" pitchFamily="18" charset="0"/>
              </a:rPr>
              <a:t>, 329–333 (21 April 2016</a:t>
            </a:r>
            <a:r>
              <a:rPr lang="de-DE" sz="2400" smtClean="0">
                <a:solidFill>
                  <a:srgbClr val="EB2226"/>
                </a:solidFill>
                <a:latin typeface="Cambria" panose="020405030504060302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Methylierungsmuster werden während der Embryogenese und der Keimzellentwicklung umgeschrieben.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Acetylierung von Histonmolekülen aktiviert Genexpression (open chromatin)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>
                <a:latin typeface="Cambria" panose="02040503050406030204" pitchFamily="18" charset="0"/>
              </a:rPr>
              <a:t>(mono-, </a:t>
            </a:r>
            <a:r>
              <a:rPr lang="de-DE" sz="2400" smtClean="0">
                <a:latin typeface="Cambria" panose="02040503050406030204" pitchFamily="18" charset="0"/>
              </a:rPr>
              <a:t>di-, </a:t>
            </a:r>
            <a:r>
              <a:rPr lang="de-DE" sz="2400">
                <a:latin typeface="Cambria" panose="02040503050406030204" pitchFamily="18" charset="0"/>
              </a:rPr>
              <a:t>tri-</a:t>
            </a:r>
            <a:r>
              <a:rPr lang="de-DE" sz="2400" smtClean="0">
                <a:latin typeface="Cambria" panose="02040503050406030204" pitchFamily="18" charset="0"/>
              </a:rPr>
              <a:t>) Methylierung von Histonmolekülen kann Genexpression aktivieren oder vermindern.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Chromatinmodifikationen sind dynamisch und unterliegen einer vielzahl von Einflüssen.</a:t>
            </a:r>
            <a:endParaRPr lang="en-US"/>
          </a:p>
          <a:p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511126" y="6007564"/>
            <a:ext cx="11268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smtClean="0">
                <a:latin typeface="Cambria" panose="02040503050406030204" pitchFamily="18" charset="0"/>
              </a:rPr>
              <a:t>Die Expression eines Gens ändert sich unabhängig von der Gensequenz</a:t>
            </a:r>
            <a:endParaRPr lang="de-DE" sz="28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96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  <a:endParaRPr lang="de-DE" sz="3600">
              <a:latin typeface="Cambria" panose="020405030504060302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4579">
            <a:off x="4978351" y="1422229"/>
            <a:ext cx="203835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5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Ein Streifzug durch die Geschichte der Evolutionstheorie...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946013" y="2387098"/>
            <a:ext cx="206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/>
              <a:t>1822-1884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862028" y="1940790"/>
            <a:ext cx="393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Prinzipien der Vererbung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195673" y="1897821"/>
            <a:ext cx="362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smtClean="0">
                <a:latin typeface="Book Antiqua" pitchFamily="18" charset="0"/>
              </a:rPr>
              <a:t>Mendel</a:t>
            </a:r>
            <a:endParaRPr lang="de-DE" sz="3200">
              <a:latin typeface="Book Antiqua" pitchFamily="18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79" y="2756430"/>
            <a:ext cx="1663906" cy="229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1" y="2408856"/>
            <a:ext cx="3925128" cy="245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08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923686">
            <a:off x="841680" y="4908531"/>
            <a:ext cx="1850479" cy="1650627"/>
          </a:xfrm>
          <a:prstGeom prst="rect">
            <a:avLst/>
          </a:prstGeom>
        </p:spPr>
      </p:pic>
      <p:sp>
        <p:nvSpPr>
          <p:cNvPr id="2" name="Freihandform 1"/>
          <p:cNvSpPr/>
          <p:nvPr/>
        </p:nvSpPr>
        <p:spPr>
          <a:xfrm>
            <a:off x="8951952" y="4450506"/>
            <a:ext cx="3157683" cy="1363183"/>
          </a:xfrm>
          <a:custGeom>
            <a:avLst/>
            <a:gdLst>
              <a:gd name="connsiteX0" fmla="*/ 0 w 3306618"/>
              <a:gd name="connsiteY0" fmla="*/ 498764 h 1357746"/>
              <a:gd name="connsiteX1" fmla="*/ 350981 w 3306618"/>
              <a:gd name="connsiteY1" fmla="*/ 230909 h 1357746"/>
              <a:gd name="connsiteX2" fmla="*/ 738909 w 3306618"/>
              <a:gd name="connsiteY2" fmla="*/ 92364 h 1357746"/>
              <a:gd name="connsiteX3" fmla="*/ 1570181 w 3306618"/>
              <a:gd name="connsiteY3" fmla="*/ 0 h 1357746"/>
              <a:gd name="connsiteX4" fmla="*/ 2244436 w 3306618"/>
              <a:gd name="connsiteY4" fmla="*/ 36946 h 1357746"/>
              <a:gd name="connsiteX5" fmla="*/ 2863272 w 3306618"/>
              <a:gd name="connsiteY5" fmla="*/ 147782 h 1357746"/>
              <a:gd name="connsiteX6" fmla="*/ 3306618 w 3306618"/>
              <a:gd name="connsiteY6" fmla="*/ 323273 h 1357746"/>
              <a:gd name="connsiteX7" fmla="*/ 3121891 w 3306618"/>
              <a:gd name="connsiteY7" fmla="*/ 369455 h 1357746"/>
              <a:gd name="connsiteX8" fmla="*/ 3223491 w 3306618"/>
              <a:gd name="connsiteY8" fmla="*/ 424873 h 1357746"/>
              <a:gd name="connsiteX9" fmla="*/ 3057236 w 3306618"/>
              <a:gd name="connsiteY9" fmla="*/ 471055 h 1357746"/>
              <a:gd name="connsiteX10" fmla="*/ 3241963 w 3306618"/>
              <a:gd name="connsiteY10" fmla="*/ 544946 h 1357746"/>
              <a:gd name="connsiteX11" fmla="*/ 3001818 w 3306618"/>
              <a:gd name="connsiteY11" fmla="*/ 563418 h 1357746"/>
              <a:gd name="connsiteX12" fmla="*/ 2770909 w 3306618"/>
              <a:gd name="connsiteY12" fmla="*/ 572655 h 1357746"/>
              <a:gd name="connsiteX13" fmla="*/ 2503054 w 3306618"/>
              <a:gd name="connsiteY13" fmla="*/ 618836 h 1357746"/>
              <a:gd name="connsiteX14" fmla="*/ 2133600 w 3306618"/>
              <a:gd name="connsiteY14" fmla="*/ 729673 h 1357746"/>
              <a:gd name="connsiteX15" fmla="*/ 1745672 w 3306618"/>
              <a:gd name="connsiteY15" fmla="*/ 905164 h 1357746"/>
              <a:gd name="connsiteX16" fmla="*/ 1542472 w 3306618"/>
              <a:gd name="connsiteY16" fmla="*/ 1099127 h 1357746"/>
              <a:gd name="connsiteX17" fmla="*/ 1413163 w 3306618"/>
              <a:gd name="connsiteY17" fmla="*/ 1357746 h 1357746"/>
              <a:gd name="connsiteX0" fmla="*/ 0 w 3328133"/>
              <a:gd name="connsiteY0" fmla="*/ 584825 h 1357746"/>
              <a:gd name="connsiteX1" fmla="*/ 372496 w 3328133"/>
              <a:gd name="connsiteY1" fmla="*/ 230909 h 1357746"/>
              <a:gd name="connsiteX2" fmla="*/ 760424 w 3328133"/>
              <a:gd name="connsiteY2" fmla="*/ 92364 h 1357746"/>
              <a:gd name="connsiteX3" fmla="*/ 1591696 w 3328133"/>
              <a:gd name="connsiteY3" fmla="*/ 0 h 1357746"/>
              <a:gd name="connsiteX4" fmla="*/ 2265951 w 3328133"/>
              <a:gd name="connsiteY4" fmla="*/ 36946 h 1357746"/>
              <a:gd name="connsiteX5" fmla="*/ 2884787 w 3328133"/>
              <a:gd name="connsiteY5" fmla="*/ 147782 h 1357746"/>
              <a:gd name="connsiteX6" fmla="*/ 3328133 w 3328133"/>
              <a:gd name="connsiteY6" fmla="*/ 323273 h 1357746"/>
              <a:gd name="connsiteX7" fmla="*/ 3143406 w 3328133"/>
              <a:gd name="connsiteY7" fmla="*/ 369455 h 1357746"/>
              <a:gd name="connsiteX8" fmla="*/ 3245006 w 3328133"/>
              <a:gd name="connsiteY8" fmla="*/ 424873 h 1357746"/>
              <a:gd name="connsiteX9" fmla="*/ 3078751 w 3328133"/>
              <a:gd name="connsiteY9" fmla="*/ 471055 h 1357746"/>
              <a:gd name="connsiteX10" fmla="*/ 3263478 w 3328133"/>
              <a:gd name="connsiteY10" fmla="*/ 544946 h 1357746"/>
              <a:gd name="connsiteX11" fmla="*/ 3023333 w 3328133"/>
              <a:gd name="connsiteY11" fmla="*/ 563418 h 1357746"/>
              <a:gd name="connsiteX12" fmla="*/ 2792424 w 3328133"/>
              <a:gd name="connsiteY12" fmla="*/ 572655 h 1357746"/>
              <a:gd name="connsiteX13" fmla="*/ 2524569 w 3328133"/>
              <a:gd name="connsiteY13" fmla="*/ 618836 h 1357746"/>
              <a:gd name="connsiteX14" fmla="*/ 2155115 w 3328133"/>
              <a:gd name="connsiteY14" fmla="*/ 729673 h 1357746"/>
              <a:gd name="connsiteX15" fmla="*/ 1767187 w 3328133"/>
              <a:gd name="connsiteY15" fmla="*/ 905164 h 1357746"/>
              <a:gd name="connsiteX16" fmla="*/ 1563987 w 3328133"/>
              <a:gd name="connsiteY16" fmla="*/ 1099127 h 1357746"/>
              <a:gd name="connsiteX17" fmla="*/ 1434678 w 3328133"/>
              <a:gd name="connsiteY17" fmla="*/ 1357746 h 1357746"/>
              <a:gd name="connsiteX0" fmla="*/ 0 w 3328133"/>
              <a:gd name="connsiteY0" fmla="*/ 584825 h 1357746"/>
              <a:gd name="connsiteX1" fmla="*/ 350981 w 3328133"/>
              <a:gd name="connsiteY1" fmla="*/ 284697 h 1357746"/>
              <a:gd name="connsiteX2" fmla="*/ 760424 w 3328133"/>
              <a:gd name="connsiteY2" fmla="*/ 92364 h 1357746"/>
              <a:gd name="connsiteX3" fmla="*/ 1591696 w 3328133"/>
              <a:gd name="connsiteY3" fmla="*/ 0 h 1357746"/>
              <a:gd name="connsiteX4" fmla="*/ 2265951 w 3328133"/>
              <a:gd name="connsiteY4" fmla="*/ 36946 h 1357746"/>
              <a:gd name="connsiteX5" fmla="*/ 2884787 w 3328133"/>
              <a:gd name="connsiteY5" fmla="*/ 147782 h 1357746"/>
              <a:gd name="connsiteX6" fmla="*/ 3328133 w 3328133"/>
              <a:gd name="connsiteY6" fmla="*/ 323273 h 1357746"/>
              <a:gd name="connsiteX7" fmla="*/ 3143406 w 3328133"/>
              <a:gd name="connsiteY7" fmla="*/ 369455 h 1357746"/>
              <a:gd name="connsiteX8" fmla="*/ 3245006 w 3328133"/>
              <a:gd name="connsiteY8" fmla="*/ 424873 h 1357746"/>
              <a:gd name="connsiteX9" fmla="*/ 3078751 w 3328133"/>
              <a:gd name="connsiteY9" fmla="*/ 471055 h 1357746"/>
              <a:gd name="connsiteX10" fmla="*/ 3263478 w 3328133"/>
              <a:gd name="connsiteY10" fmla="*/ 544946 h 1357746"/>
              <a:gd name="connsiteX11" fmla="*/ 3023333 w 3328133"/>
              <a:gd name="connsiteY11" fmla="*/ 563418 h 1357746"/>
              <a:gd name="connsiteX12" fmla="*/ 2792424 w 3328133"/>
              <a:gd name="connsiteY12" fmla="*/ 572655 h 1357746"/>
              <a:gd name="connsiteX13" fmla="*/ 2524569 w 3328133"/>
              <a:gd name="connsiteY13" fmla="*/ 618836 h 1357746"/>
              <a:gd name="connsiteX14" fmla="*/ 2155115 w 3328133"/>
              <a:gd name="connsiteY14" fmla="*/ 729673 h 1357746"/>
              <a:gd name="connsiteX15" fmla="*/ 1767187 w 3328133"/>
              <a:gd name="connsiteY15" fmla="*/ 905164 h 1357746"/>
              <a:gd name="connsiteX16" fmla="*/ 1563987 w 3328133"/>
              <a:gd name="connsiteY16" fmla="*/ 1099127 h 1357746"/>
              <a:gd name="connsiteX17" fmla="*/ 1434678 w 3328133"/>
              <a:gd name="connsiteY17" fmla="*/ 1357746 h 1357746"/>
              <a:gd name="connsiteX0" fmla="*/ 0 w 3328133"/>
              <a:gd name="connsiteY0" fmla="*/ 584825 h 1357746"/>
              <a:gd name="connsiteX1" fmla="*/ 350981 w 3328133"/>
              <a:gd name="connsiteY1" fmla="*/ 284697 h 1357746"/>
              <a:gd name="connsiteX2" fmla="*/ 878759 w 3328133"/>
              <a:gd name="connsiteY2" fmla="*/ 92364 h 1357746"/>
              <a:gd name="connsiteX3" fmla="*/ 1591696 w 3328133"/>
              <a:gd name="connsiteY3" fmla="*/ 0 h 1357746"/>
              <a:gd name="connsiteX4" fmla="*/ 2265951 w 3328133"/>
              <a:gd name="connsiteY4" fmla="*/ 36946 h 1357746"/>
              <a:gd name="connsiteX5" fmla="*/ 2884787 w 3328133"/>
              <a:gd name="connsiteY5" fmla="*/ 147782 h 1357746"/>
              <a:gd name="connsiteX6" fmla="*/ 3328133 w 3328133"/>
              <a:gd name="connsiteY6" fmla="*/ 323273 h 1357746"/>
              <a:gd name="connsiteX7" fmla="*/ 3143406 w 3328133"/>
              <a:gd name="connsiteY7" fmla="*/ 369455 h 1357746"/>
              <a:gd name="connsiteX8" fmla="*/ 3245006 w 3328133"/>
              <a:gd name="connsiteY8" fmla="*/ 424873 h 1357746"/>
              <a:gd name="connsiteX9" fmla="*/ 3078751 w 3328133"/>
              <a:gd name="connsiteY9" fmla="*/ 471055 h 1357746"/>
              <a:gd name="connsiteX10" fmla="*/ 3263478 w 3328133"/>
              <a:gd name="connsiteY10" fmla="*/ 544946 h 1357746"/>
              <a:gd name="connsiteX11" fmla="*/ 3023333 w 3328133"/>
              <a:gd name="connsiteY11" fmla="*/ 563418 h 1357746"/>
              <a:gd name="connsiteX12" fmla="*/ 2792424 w 3328133"/>
              <a:gd name="connsiteY12" fmla="*/ 572655 h 1357746"/>
              <a:gd name="connsiteX13" fmla="*/ 2524569 w 3328133"/>
              <a:gd name="connsiteY13" fmla="*/ 618836 h 1357746"/>
              <a:gd name="connsiteX14" fmla="*/ 2155115 w 3328133"/>
              <a:gd name="connsiteY14" fmla="*/ 729673 h 1357746"/>
              <a:gd name="connsiteX15" fmla="*/ 1767187 w 3328133"/>
              <a:gd name="connsiteY15" fmla="*/ 905164 h 1357746"/>
              <a:gd name="connsiteX16" fmla="*/ 1563987 w 3328133"/>
              <a:gd name="connsiteY16" fmla="*/ 1099127 h 1357746"/>
              <a:gd name="connsiteX17" fmla="*/ 1434678 w 3328133"/>
              <a:gd name="connsiteY17" fmla="*/ 1357746 h 1357746"/>
              <a:gd name="connsiteX0" fmla="*/ 0 w 3338890"/>
              <a:gd name="connsiteY0" fmla="*/ 574067 h 1357746"/>
              <a:gd name="connsiteX1" fmla="*/ 361738 w 3338890"/>
              <a:gd name="connsiteY1" fmla="*/ 284697 h 1357746"/>
              <a:gd name="connsiteX2" fmla="*/ 889516 w 3338890"/>
              <a:gd name="connsiteY2" fmla="*/ 92364 h 1357746"/>
              <a:gd name="connsiteX3" fmla="*/ 1602453 w 3338890"/>
              <a:gd name="connsiteY3" fmla="*/ 0 h 1357746"/>
              <a:gd name="connsiteX4" fmla="*/ 2276708 w 3338890"/>
              <a:gd name="connsiteY4" fmla="*/ 36946 h 1357746"/>
              <a:gd name="connsiteX5" fmla="*/ 2895544 w 3338890"/>
              <a:gd name="connsiteY5" fmla="*/ 147782 h 1357746"/>
              <a:gd name="connsiteX6" fmla="*/ 3338890 w 3338890"/>
              <a:gd name="connsiteY6" fmla="*/ 323273 h 1357746"/>
              <a:gd name="connsiteX7" fmla="*/ 3154163 w 3338890"/>
              <a:gd name="connsiteY7" fmla="*/ 369455 h 1357746"/>
              <a:gd name="connsiteX8" fmla="*/ 3255763 w 3338890"/>
              <a:gd name="connsiteY8" fmla="*/ 424873 h 1357746"/>
              <a:gd name="connsiteX9" fmla="*/ 3089508 w 3338890"/>
              <a:gd name="connsiteY9" fmla="*/ 471055 h 1357746"/>
              <a:gd name="connsiteX10" fmla="*/ 3274235 w 3338890"/>
              <a:gd name="connsiteY10" fmla="*/ 544946 h 1357746"/>
              <a:gd name="connsiteX11" fmla="*/ 3034090 w 3338890"/>
              <a:gd name="connsiteY11" fmla="*/ 563418 h 1357746"/>
              <a:gd name="connsiteX12" fmla="*/ 2803181 w 3338890"/>
              <a:gd name="connsiteY12" fmla="*/ 572655 h 1357746"/>
              <a:gd name="connsiteX13" fmla="*/ 2535326 w 3338890"/>
              <a:gd name="connsiteY13" fmla="*/ 618836 h 1357746"/>
              <a:gd name="connsiteX14" fmla="*/ 2165872 w 3338890"/>
              <a:gd name="connsiteY14" fmla="*/ 729673 h 1357746"/>
              <a:gd name="connsiteX15" fmla="*/ 1777944 w 3338890"/>
              <a:gd name="connsiteY15" fmla="*/ 905164 h 1357746"/>
              <a:gd name="connsiteX16" fmla="*/ 1574744 w 3338890"/>
              <a:gd name="connsiteY16" fmla="*/ 1099127 h 1357746"/>
              <a:gd name="connsiteX17" fmla="*/ 1445435 w 3338890"/>
              <a:gd name="connsiteY17" fmla="*/ 1357746 h 135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38890" h="1357746">
                <a:moveTo>
                  <a:pt x="0" y="574067"/>
                </a:moveTo>
                <a:lnTo>
                  <a:pt x="361738" y="284697"/>
                </a:lnTo>
                <a:lnTo>
                  <a:pt x="889516" y="92364"/>
                </a:lnTo>
                <a:lnTo>
                  <a:pt x="1602453" y="0"/>
                </a:lnTo>
                <a:lnTo>
                  <a:pt x="2276708" y="36946"/>
                </a:lnTo>
                <a:lnTo>
                  <a:pt x="2895544" y="147782"/>
                </a:lnTo>
                <a:lnTo>
                  <a:pt x="3338890" y="323273"/>
                </a:lnTo>
                <a:lnTo>
                  <a:pt x="3154163" y="369455"/>
                </a:lnTo>
                <a:lnTo>
                  <a:pt x="3255763" y="424873"/>
                </a:lnTo>
                <a:lnTo>
                  <a:pt x="3089508" y="471055"/>
                </a:lnTo>
                <a:lnTo>
                  <a:pt x="3274235" y="544946"/>
                </a:lnTo>
                <a:lnTo>
                  <a:pt x="3034090" y="563418"/>
                </a:lnTo>
                <a:lnTo>
                  <a:pt x="2803181" y="572655"/>
                </a:lnTo>
                <a:lnTo>
                  <a:pt x="2535326" y="618836"/>
                </a:lnTo>
                <a:lnTo>
                  <a:pt x="2165872" y="729673"/>
                </a:lnTo>
                <a:lnTo>
                  <a:pt x="1777944" y="905164"/>
                </a:lnTo>
                <a:lnTo>
                  <a:pt x="1574744" y="1099127"/>
                </a:lnTo>
                <a:lnTo>
                  <a:pt x="1445435" y="1357746"/>
                </a:lnTo>
              </a:path>
            </a:pathLst>
          </a:custGeom>
          <a:gradFill flip="none" rotWithShape="1">
            <a:gsLst>
              <a:gs pos="5000">
                <a:srgbClr val="FFFDF7"/>
              </a:gs>
              <a:gs pos="24000">
                <a:schemeClr val="accent4">
                  <a:lumMod val="40000"/>
                  <a:lumOff val="60000"/>
                </a:schemeClr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Cambria" panose="02040503050406030204" pitchFamily="18" charset="0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4689639" y="1990844"/>
            <a:ext cx="0" cy="72000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7485155" y="1990844"/>
            <a:ext cx="0" cy="72000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3390149" y="2715847"/>
            <a:ext cx="262800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smtClean="0">
                <a:solidFill>
                  <a:schemeClr val="bg1"/>
                </a:solidFill>
                <a:latin typeface="Cambria" panose="02040503050406030204" pitchFamily="18" charset="0"/>
              </a:rPr>
              <a:t>Argonaut-like</a:t>
            </a:r>
            <a:endParaRPr lang="de-DE" sz="28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de-DE" sz="1600" smtClean="0">
                <a:solidFill>
                  <a:schemeClr val="bg1"/>
                </a:solidFill>
                <a:latin typeface="Cambria" panose="02040503050406030204" pitchFamily="18" charset="0"/>
              </a:rPr>
              <a:t>miRNAs </a:t>
            </a:r>
            <a:r>
              <a:rPr lang="de-DE" sz="1600" dirty="0" err="1">
                <a:solidFill>
                  <a:schemeClr val="bg1"/>
                </a:solidFill>
                <a:latin typeface="Cambria" panose="02040503050406030204" pitchFamily="18" charset="0"/>
              </a:rPr>
              <a:t>u</a:t>
            </a:r>
            <a:r>
              <a:rPr lang="de-DE" sz="1600" smtClean="0">
                <a:solidFill>
                  <a:schemeClr val="bg1"/>
                </a:solidFill>
                <a:latin typeface="Cambria" panose="02040503050406030204" pitchFamily="18" charset="0"/>
              </a:rPr>
              <a:t>nd </a:t>
            </a:r>
            <a:r>
              <a:rPr lang="de-DE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siRNAs</a:t>
            </a:r>
            <a:endParaRPr lang="de-DE" sz="1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171155" y="2710844"/>
            <a:ext cx="2628000" cy="76944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Piwi-like</a:t>
            </a:r>
          </a:p>
          <a:p>
            <a:pPr algn="ctr"/>
            <a:r>
              <a:rPr lang="de-DE" sz="1600" smtClean="0">
                <a:solidFill>
                  <a:schemeClr val="bg1"/>
                </a:solidFill>
                <a:latin typeface="Cambria" panose="02040503050406030204" pitchFamily="18" charset="0"/>
              </a:rPr>
              <a:t>piRNAs</a:t>
            </a:r>
            <a:endParaRPr lang="de-DE" sz="1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4285124" y="5052428"/>
            <a:ext cx="2530998" cy="70605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412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smtClean="0">
                <a:latin typeface="Cambria" panose="02040503050406030204" pitchFamily="18" charset="0"/>
              </a:rPr>
              <a:t>Argonaut</a:t>
            </a:r>
            <a:endParaRPr lang="de-DE" sz="2800" b="1" dirty="0">
              <a:latin typeface="Cambria" panose="02040503050406030204" pitchFamily="18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4123077" y="5603562"/>
            <a:ext cx="2955402" cy="309841"/>
          </a:xfrm>
          <a:prstGeom prst="rect">
            <a:avLst/>
          </a:prstGeom>
        </p:spPr>
      </p:pic>
      <p:grpSp>
        <p:nvGrpSpPr>
          <p:cNvPr id="24" name="Gruppieren 23"/>
          <p:cNvGrpSpPr/>
          <p:nvPr/>
        </p:nvGrpSpPr>
        <p:grpSpPr>
          <a:xfrm rot="21249172">
            <a:off x="1536141" y="6044735"/>
            <a:ext cx="5706315" cy="529763"/>
            <a:chOff x="3979762" y="5987785"/>
            <a:chExt cx="5706315" cy="529763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79762" y="5987785"/>
              <a:ext cx="2955402" cy="309841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37981">
              <a:off x="6730675" y="6207707"/>
              <a:ext cx="2955402" cy="309841"/>
            </a:xfrm>
            <a:prstGeom prst="rect">
              <a:avLst/>
            </a:prstGeom>
          </p:spPr>
        </p:pic>
      </p:grpSp>
      <p:sp>
        <p:nvSpPr>
          <p:cNvPr id="25" name="Textfeld 24"/>
          <p:cNvSpPr txBox="1"/>
          <p:nvPr/>
        </p:nvSpPr>
        <p:spPr>
          <a:xfrm>
            <a:off x="7219075" y="6239426"/>
            <a:ext cx="1004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Cambria" panose="02040503050406030204" pitchFamily="18" charset="0"/>
              </a:rPr>
              <a:t>Target</a:t>
            </a:r>
            <a:endParaRPr lang="de-DE" sz="1600" dirty="0">
              <a:latin typeface="Cambria" panose="02040503050406030204" pitchFamily="18" charset="0"/>
            </a:endParaRPr>
          </a:p>
        </p:txBody>
      </p:sp>
      <p:cxnSp>
        <p:nvCxnSpPr>
          <p:cNvPr id="27" name="Gerader Verbinder 26"/>
          <p:cNvCxnSpPr/>
          <p:nvPr/>
        </p:nvCxnSpPr>
        <p:spPr>
          <a:xfrm flipH="1" flipV="1">
            <a:off x="3772831" y="4540349"/>
            <a:ext cx="609600" cy="581868"/>
          </a:xfrm>
          <a:prstGeom prst="line">
            <a:avLst/>
          </a:prstGeom>
          <a:ln w="508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3732289" y="4502420"/>
            <a:ext cx="216000" cy="216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latin typeface="Cambria" panose="02040503050406030204" pitchFamily="18" charset="0"/>
            </a:endParaRPr>
          </a:p>
        </p:txBody>
      </p:sp>
      <p:cxnSp>
        <p:nvCxnSpPr>
          <p:cNvPr id="29" name="Gerader Verbinder 28"/>
          <p:cNvCxnSpPr/>
          <p:nvPr/>
        </p:nvCxnSpPr>
        <p:spPr>
          <a:xfrm flipH="1">
            <a:off x="3306222" y="4617338"/>
            <a:ext cx="515574" cy="217670"/>
          </a:xfrm>
          <a:prstGeom prst="line">
            <a:avLst/>
          </a:prstGeom>
          <a:ln w="508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/>
          <p:cNvSpPr/>
          <p:nvPr/>
        </p:nvSpPr>
        <p:spPr>
          <a:xfrm>
            <a:off x="3198960" y="4736253"/>
            <a:ext cx="216000" cy="216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latin typeface="Cambria" panose="02040503050406030204" pitchFamily="18" charset="0"/>
            </a:endParaRPr>
          </a:p>
        </p:txBody>
      </p:sp>
      <p:cxnSp>
        <p:nvCxnSpPr>
          <p:cNvPr id="32" name="Gerader Verbinder 31"/>
          <p:cNvCxnSpPr/>
          <p:nvPr/>
        </p:nvCxnSpPr>
        <p:spPr>
          <a:xfrm flipH="1">
            <a:off x="3227190" y="4844253"/>
            <a:ext cx="67457" cy="462987"/>
          </a:xfrm>
          <a:prstGeom prst="line">
            <a:avLst/>
          </a:prstGeom>
          <a:ln w="508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/>
          <p:cNvSpPr/>
          <p:nvPr/>
        </p:nvSpPr>
        <p:spPr>
          <a:xfrm>
            <a:off x="4212731" y="4970145"/>
            <a:ext cx="216000" cy="216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latin typeface="Cambria" panose="02040503050406030204" pitchFamily="18" charset="0"/>
            </a:endParaRP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20000"/>
          </a:blip>
          <a:stretch>
            <a:fillRect/>
          </a:stretch>
        </p:blipFill>
        <p:spPr>
          <a:xfrm rot="11225078">
            <a:off x="2753177" y="5036690"/>
            <a:ext cx="891567" cy="891567"/>
          </a:xfrm>
          <a:prstGeom prst="rect">
            <a:avLst/>
          </a:prstGeom>
        </p:spPr>
      </p:pic>
      <p:sp>
        <p:nvSpPr>
          <p:cNvPr id="37" name="Ellipse 36"/>
          <p:cNvSpPr/>
          <p:nvPr/>
        </p:nvSpPr>
        <p:spPr>
          <a:xfrm>
            <a:off x="3119190" y="5210224"/>
            <a:ext cx="216000" cy="216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latin typeface="Cambria" panose="02040503050406030204" pitchFamily="18" charset="0"/>
            </a:endParaRPr>
          </a:p>
        </p:txBody>
      </p:sp>
      <p:sp>
        <p:nvSpPr>
          <p:cNvPr id="39" name="Abgerundetes Rechteck 38"/>
          <p:cNvSpPr/>
          <p:nvPr/>
        </p:nvSpPr>
        <p:spPr>
          <a:xfrm>
            <a:off x="8916447" y="5012874"/>
            <a:ext cx="1454553" cy="80689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412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smtClean="0">
                <a:latin typeface="Cambria" panose="02040503050406030204" pitchFamily="18" charset="0"/>
              </a:rPr>
              <a:t>DNA Methyl Transferase</a:t>
            </a:r>
            <a:endParaRPr lang="de-DE" sz="1600" b="1" dirty="0">
              <a:latin typeface="Cambria" panose="02040503050406030204" pitchFamily="18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7043618" y="5464464"/>
            <a:ext cx="1897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Cambria" panose="02040503050406030204" pitchFamily="18" charset="0"/>
              </a:rPr>
              <a:t>small RNA</a:t>
            </a:r>
            <a:endParaRPr lang="de-DE" sz="1600" dirty="0">
              <a:latin typeface="Cambria" panose="02040503050406030204" pitchFamily="18" charset="0"/>
            </a:endParaRPr>
          </a:p>
        </p:txBody>
      </p:sp>
      <p:pic>
        <p:nvPicPr>
          <p:cNvPr id="2052" name="Picture 4" descr="http://images.clipartpanda.com/megaphone-clipart-png-megaphone-1979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5934">
            <a:off x="7879219" y="4531887"/>
            <a:ext cx="657459" cy="5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Ellipse 46"/>
          <p:cNvSpPr/>
          <p:nvPr/>
        </p:nvSpPr>
        <p:spPr>
          <a:xfrm>
            <a:off x="6697704" y="4970145"/>
            <a:ext cx="216000" cy="216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latin typeface="Cambria" panose="02040503050406030204" pitchFamily="18" charset="0"/>
            </a:endParaRPr>
          </a:p>
        </p:txBody>
      </p:sp>
      <p:cxnSp>
        <p:nvCxnSpPr>
          <p:cNvPr id="48" name="Gerader Verbinder 47"/>
          <p:cNvCxnSpPr/>
          <p:nvPr/>
        </p:nvCxnSpPr>
        <p:spPr>
          <a:xfrm flipH="1">
            <a:off x="6805704" y="4763480"/>
            <a:ext cx="475829" cy="315841"/>
          </a:xfrm>
          <a:prstGeom prst="line">
            <a:avLst/>
          </a:prstGeom>
          <a:ln w="508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/>
          <p:cNvSpPr/>
          <p:nvPr/>
        </p:nvSpPr>
        <p:spPr>
          <a:xfrm>
            <a:off x="7903689" y="4901817"/>
            <a:ext cx="216000" cy="216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latin typeface="Cambria" panose="02040503050406030204" pitchFamily="18" charset="0"/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7148584" y="4685817"/>
            <a:ext cx="216000" cy="216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latin typeface="Cambria" panose="02040503050406030204" pitchFamily="18" charset="0"/>
            </a:endParaRPr>
          </a:p>
        </p:txBody>
      </p:sp>
      <p:cxnSp>
        <p:nvCxnSpPr>
          <p:cNvPr id="52" name="Gerader Verbinder 51"/>
          <p:cNvCxnSpPr/>
          <p:nvPr/>
        </p:nvCxnSpPr>
        <p:spPr>
          <a:xfrm flipH="1" flipV="1">
            <a:off x="7264208" y="4817011"/>
            <a:ext cx="747481" cy="185573"/>
          </a:xfrm>
          <a:prstGeom prst="line">
            <a:avLst/>
          </a:prstGeom>
          <a:ln w="508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ieren 11"/>
          <p:cNvGrpSpPr/>
          <p:nvPr/>
        </p:nvGrpSpPr>
        <p:grpSpPr>
          <a:xfrm>
            <a:off x="1555334" y="2119853"/>
            <a:ext cx="9270887" cy="1883469"/>
            <a:chOff x="1555334" y="2119853"/>
            <a:chExt cx="9270887" cy="1883469"/>
          </a:xfrm>
        </p:grpSpPr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6"/>
            <a:srcRect r="35245"/>
            <a:stretch/>
          </p:blipFill>
          <p:spPr>
            <a:xfrm>
              <a:off x="9283979" y="2119853"/>
              <a:ext cx="996691" cy="164284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r="35245"/>
            <a:stretch/>
          </p:blipFill>
          <p:spPr>
            <a:xfrm>
              <a:off x="1799580" y="2119853"/>
              <a:ext cx="996691" cy="1642848"/>
            </a:xfrm>
            <a:prstGeom prst="rect">
              <a:avLst/>
            </a:prstGeom>
          </p:spPr>
        </p:pic>
        <p:sp>
          <p:nvSpPr>
            <p:cNvPr id="49" name="Textfeld 48"/>
            <p:cNvSpPr txBox="1"/>
            <p:nvPr/>
          </p:nvSpPr>
          <p:spPr>
            <a:xfrm>
              <a:off x="1555334" y="3695545"/>
              <a:ext cx="1614136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smtClean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</a:rPr>
                <a:t>Gen </a:t>
              </a:r>
              <a:r>
                <a:rPr lang="de-DE" sz="1400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</a:rPr>
                <a:t>R</a:t>
              </a:r>
              <a:r>
                <a:rPr lang="de-DE" sz="1400" smtClean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</a:rPr>
                <a:t>egulation</a:t>
              </a:r>
              <a:endParaRPr lang="de-DE" sz="1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8992529" y="3695545"/>
              <a:ext cx="1833692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de-DE" sz="1400" smtClean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</a:rPr>
                <a:t>Transposon Kontrolle</a:t>
              </a:r>
              <a:endParaRPr lang="de-DE" sz="1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endParaRPr>
            </a:p>
          </p:txBody>
        </p:sp>
        <p:grpSp>
          <p:nvGrpSpPr>
            <p:cNvPr id="54" name="Gruppieren 53"/>
            <p:cNvGrpSpPr/>
            <p:nvPr/>
          </p:nvGrpSpPr>
          <p:grpSpPr>
            <a:xfrm>
              <a:off x="9994825" y="3029874"/>
              <a:ext cx="134992" cy="124206"/>
              <a:chOff x="10814957" y="4433207"/>
              <a:chExt cx="378279" cy="359229"/>
            </a:xfrm>
          </p:grpSpPr>
          <p:sp>
            <p:nvSpPr>
              <p:cNvPr id="55" name="Freihandform 54"/>
              <p:cNvSpPr/>
              <p:nvPr/>
            </p:nvSpPr>
            <p:spPr>
              <a:xfrm>
                <a:off x="10825008" y="4604118"/>
                <a:ext cx="68871" cy="68575"/>
              </a:xfrm>
              <a:custGeom>
                <a:avLst/>
                <a:gdLst>
                  <a:gd name="connsiteX0" fmla="*/ 3556 w 68871"/>
                  <a:gd name="connsiteY0" fmla="*/ 11425 h 68575"/>
                  <a:gd name="connsiteX1" fmla="*/ 6278 w 68871"/>
                  <a:gd name="connsiteY1" fmla="*/ 41361 h 68575"/>
                  <a:gd name="connsiteX2" fmla="*/ 25328 w 68871"/>
                  <a:gd name="connsiteY2" fmla="*/ 60411 h 68575"/>
                  <a:gd name="connsiteX3" fmla="*/ 41656 w 68871"/>
                  <a:gd name="connsiteY3" fmla="*/ 68575 h 68575"/>
                  <a:gd name="connsiteX4" fmla="*/ 63428 w 68871"/>
                  <a:gd name="connsiteY4" fmla="*/ 63132 h 68575"/>
                  <a:gd name="connsiteX5" fmla="*/ 68871 w 68871"/>
                  <a:gd name="connsiteY5" fmla="*/ 54968 h 68575"/>
                  <a:gd name="connsiteX6" fmla="*/ 66149 w 68871"/>
                  <a:gd name="connsiteY6" fmla="*/ 19589 h 68575"/>
                  <a:gd name="connsiteX7" fmla="*/ 55263 w 68871"/>
                  <a:gd name="connsiteY7" fmla="*/ 3261 h 68575"/>
                  <a:gd name="connsiteX8" fmla="*/ 3556 w 68871"/>
                  <a:gd name="connsiteY8" fmla="*/ 11425 h 6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871" h="68575">
                    <a:moveTo>
                      <a:pt x="3556" y="11425"/>
                    </a:moveTo>
                    <a:cubicBezTo>
                      <a:pt x="-4608" y="17775"/>
                      <a:pt x="3451" y="31748"/>
                      <a:pt x="6278" y="41361"/>
                    </a:cubicBezTo>
                    <a:cubicBezTo>
                      <a:pt x="12463" y="62389"/>
                      <a:pt x="13717" y="54606"/>
                      <a:pt x="25328" y="60411"/>
                    </a:cubicBezTo>
                    <a:cubicBezTo>
                      <a:pt x="46434" y="70963"/>
                      <a:pt x="21132" y="61732"/>
                      <a:pt x="41656" y="68575"/>
                    </a:cubicBezTo>
                    <a:cubicBezTo>
                      <a:pt x="42331" y="68440"/>
                      <a:pt x="60640" y="65362"/>
                      <a:pt x="63428" y="63132"/>
                    </a:cubicBezTo>
                    <a:cubicBezTo>
                      <a:pt x="65982" y="61089"/>
                      <a:pt x="67057" y="57689"/>
                      <a:pt x="68871" y="54968"/>
                    </a:cubicBezTo>
                    <a:cubicBezTo>
                      <a:pt x="67964" y="43175"/>
                      <a:pt x="69159" y="31027"/>
                      <a:pt x="66149" y="19589"/>
                    </a:cubicBezTo>
                    <a:cubicBezTo>
                      <a:pt x="64484" y="13263"/>
                      <a:pt x="61469" y="5330"/>
                      <a:pt x="55263" y="3261"/>
                    </a:cubicBezTo>
                    <a:cubicBezTo>
                      <a:pt x="29468" y="-5338"/>
                      <a:pt x="11720" y="5075"/>
                      <a:pt x="3556" y="11425"/>
                    </a:cubicBezTo>
                    <a:close/>
                  </a:path>
                </a:pathLst>
              </a:custGeom>
              <a:solidFill>
                <a:srgbClr val="D2A000"/>
              </a:solidFill>
              <a:ln>
                <a:solidFill>
                  <a:srgbClr val="D2A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56" name="Freihandform 55"/>
              <p:cNvSpPr/>
              <p:nvPr/>
            </p:nvSpPr>
            <p:spPr>
              <a:xfrm>
                <a:off x="11081171" y="4607679"/>
                <a:ext cx="75903" cy="71266"/>
              </a:xfrm>
              <a:custGeom>
                <a:avLst/>
                <a:gdLst>
                  <a:gd name="connsiteX0" fmla="*/ 35865 w 75903"/>
                  <a:gd name="connsiteY0" fmla="*/ 5142 h 71266"/>
                  <a:gd name="connsiteX1" fmla="*/ 486 w 75903"/>
                  <a:gd name="connsiteY1" fmla="*/ 51407 h 71266"/>
                  <a:gd name="connsiteX2" fmla="*/ 3208 w 75903"/>
                  <a:gd name="connsiteY2" fmla="*/ 59571 h 71266"/>
                  <a:gd name="connsiteX3" fmla="*/ 11372 w 75903"/>
                  <a:gd name="connsiteY3" fmla="*/ 62292 h 71266"/>
                  <a:gd name="connsiteX4" fmla="*/ 19536 w 75903"/>
                  <a:gd name="connsiteY4" fmla="*/ 67735 h 71266"/>
                  <a:gd name="connsiteX5" fmla="*/ 68522 w 75903"/>
                  <a:gd name="connsiteY5" fmla="*/ 67735 h 71266"/>
                  <a:gd name="connsiteX6" fmla="*/ 71243 w 75903"/>
                  <a:gd name="connsiteY6" fmla="*/ 18750 h 71266"/>
                  <a:gd name="connsiteX7" fmla="*/ 46750 w 75903"/>
                  <a:gd name="connsiteY7" fmla="*/ 5142 h 71266"/>
                  <a:gd name="connsiteX8" fmla="*/ 35865 w 75903"/>
                  <a:gd name="connsiteY8" fmla="*/ 5142 h 71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03" h="71266">
                    <a:moveTo>
                      <a:pt x="35865" y="5142"/>
                    </a:moveTo>
                    <a:cubicBezTo>
                      <a:pt x="28154" y="12853"/>
                      <a:pt x="10474" y="34760"/>
                      <a:pt x="486" y="51407"/>
                    </a:cubicBezTo>
                    <a:cubicBezTo>
                      <a:pt x="-990" y="53867"/>
                      <a:pt x="1179" y="57543"/>
                      <a:pt x="3208" y="59571"/>
                    </a:cubicBezTo>
                    <a:cubicBezTo>
                      <a:pt x="5236" y="61599"/>
                      <a:pt x="8651" y="61385"/>
                      <a:pt x="11372" y="62292"/>
                    </a:cubicBezTo>
                    <a:cubicBezTo>
                      <a:pt x="14093" y="64106"/>
                      <a:pt x="16611" y="66272"/>
                      <a:pt x="19536" y="67735"/>
                    </a:cubicBezTo>
                    <a:cubicBezTo>
                      <a:pt x="34433" y="75184"/>
                      <a:pt x="54335" y="68681"/>
                      <a:pt x="68522" y="67735"/>
                    </a:cubicBezTo>
                    <a:cubicBezTo>
                      <a:pt x="74333" y="50304"/>
                      <a:pt x="80319" y="39494"/>
                      <a:pt x="71243" y="18750"/>
                    </a:cubicBezTo>
                    <a:cubicBezTo>
                      <a:pt x="66439" y="7769"/>
                      <a:pt x="55020" y="9277"/>
                      <a:pt x="46750" y="5142"/>
                    </a:cubicBezTo>
                    <a:cubicBezTo>
                      <a:pt x="34859" y="-803"/>
                      <a:pt x="43576" y="-2569"/>
                      <a:pt x="35865" y="5142"/>
                    </a:cubicBezTo>
                    <a:close/>
                  </a:path>
                </a:pathLst>
              </a:custGeom>
              <a:solidFill>
                <a:srgbClr val="D2A000"/>
              </a:solidFill>
              <a:ln>
                <a:solidFill>
                  <a:srgbClr val="D2A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57" name="Freihandform 56"/>
              <p:cNvSpPr/>
              <p:nvPr/>
            </p:nvSpPr>
            <p:spPr>
              <a:xfrm>
                <a:off x="10814957" y="4433207"/>
                <a:ext cx="378279" cy="359229"/>
              </a:xfrm>
              <a:custGeom>
                <a:avLst/>
                <a:gdLst>
                  <a:gd name="connsiteX0" fmla="*/ 27214 w 378279"/>
                  <a:gd name="connsiteY0" fmla="*/ 174172 h 359229"/>
                  <a:gd name="connsiteX1" fmla="*/ 8164 w 378279"/>
                  <a:gd name="connsiteY1" fmla="*/ 125186 h 359229"/>
                  <a:gd name="connsiteX2" fmla="*/ 2722 w 378279"/>
                  <a:gd name="connsiteY2" fmla="*/ 108857 h 359229"/>
                  <a:gd name="connsiteX3" fmla="*/ 0 w 378279"/>
                  <a:gd name="connsiteY3" fmla="*/ 100693 h 359229"/>
                  <a:gd name="connsiteX4" fmla="*/ 2722 w 378279"/>
                  <a:gd name="connsiteY4" fmla="*/ 46264 h 359229"/>
                  <a:gd name="connsiteX5" fmla="*/ 5443 w 378279"/>
                  <a:gd name="connsiteY5" fmla="*/ 38100 h 359229"/>
                  <a:gd name="connsiteX6" fmla="*/ 32657 w 378279"/>
                  <a:gd name="connsiteY6" fmla="*/ 8164 h 359229"/>
                  <a:gd name="connsiteX7" fmla="*/ 40822 w 378279"/>
                  <a:gd name="connsiteY7" fmla="*/ 5443 h 359229"/>
                  <a:gd name="connsiteX8" fmla="*/ 122464 w 378279"/>
                  <a:gd name="connsiteY8" fmla="*/ 8164 h 359229"/>
                  <a:gd name="connsiteX9" fmla="*/ 138793 w 378279"/>
                  <a:gd name="connsiteY9" fmla="*/ 13607 h 359229"/>
                  <a:gd name="connsiteX10" fmla="*/ 146957 w 378279"/>
                  <a:gd name="connsiteY10" fmla="*/ 19050 h 359229"/>
                  <a:gd name="connsiteX11" fmla="*/ 155122 w 378279"/>
                  <a:gd name="connsiteY11" fmla="*/ 16329 h 359229"/>
                  <a:gd name="connsiteX12" fmla="*/ 182336 w 378279"/>
                  <a:gd name="connsiteY12" fmla="*/ 5443 h 359229"/>
                  <a:gd name="connsiteX13" fmla="*/ 190500 w 378279"/>
                  <a:gd name="connsiteY13" fmla="*/ 2722 h 359229"/>
                  <a:gd name="connsiteX14" fmla="*/ 198664 w 378279"/>
                  <a:gd name="connsiteY14" fmla="*/ 0 h 359229"/>
                  <a:gd name="connsiteX15" fmla="*/ 239486 w 378279"/>
                  <a:gd name="connsiteY15" fmla="*/ 13607 h 359229"/>
                  <a:gd name="connsiteX16" fmla="*/ 239486 w 378279"/>
                  <a:gd name="connsiteY16" fmla="*/ 13607 h 359229"/>
                  <a:gd name="connsiteX17" fmla="*/ 255814 w 378279"/>
                  <a:gd name="connsiteY17" fmla="*/ 19050 h 359229"/>
                  <a:gd name="connsiteX18" fmla="*/ 263979 w 378279"/>
                  <a:gd name="connsiteY18" fmla="*/ 16329 h 359229"/>
                  <a:gd name="connsiteX19" fmla="*/ 272143 w 378279"/>
                  <a:gd name="connsiteY19" fmla="*/ 10886 h 359229"/>
                  <a:gd name="connsiteX20" fmla="*/ 291193 w 378279"/>
                  <a:gd name="connsiteY20" fmla="*/ 8164 h 359229"/>
                  <a:gd name="connsiteX21" fmla="*/ 307522 w 378279"/>
                  <a:gd name="connsiteY21" fmla="*/ 5443 h 359229"/>
                  <a:gd name="connsiteX22" fmla="*/ 345622 w 378279"/>
                  <a:gd name="connsiteY22" fmla="*/ 10886 h 359229"/>
                  <a:gd name="connsiteX23" fmla="*/ 361950 w 378279"/>
                  <a:gd name="connsiteY23" fmla="*/ 21772 h 359229"/>
                  <a:gd name="connsiteX24" fmla="*/ 364672 w 378279"/>
                  <a:gd name="connsiteY24" fmla="*/ 29936 h 359229"/>
                  <a:gd name="connsiteX25" fmla="*/ 370114 w 378279"/>
                  <a:gd name="connsiteY25" fmla="*/ 38100 h 359229"/>
                  <a:gd name="connsiteX26" fmla="*/ 375557 w 378279"/>
                  <a:gd name="connsiteY26" fmla="*/ 54429 h 359229"/>
                  <a:gd name="connsiteX27" fmla="*/ 378279 w 378279"/>
                  <a:gd name="connsiteY27" fmla="*/ 62593 h 359229"/>
                  <a:gd name="connsiteX28" fmla="*/ 375557 w 378279"/>
                  <a:gd name="connsiteY28" fmla="*/ 78922 h 359229"/>
                  <a:gd name="connsiteX29" fmla="*/ 372836 w 378279"/>
                  <a:gd name="connsiteY29" fmla="*/ 103414 h 359229"/>
                  <a:gd name="connsiteX30" fmla="*/ 370114 w 378279"/>
                  <a:gd name="connsiteY30" fmla="*/ 111579 h 359229"/>
                  <a:gd name="connsiteX31" fmla="*/ 359229 w 378279"/>
                  <a:gd name="connsiteY31" fmla="*/ 149679 h 359229"/>
                  <a:gd name="connsiteX32" fmla="*/ 353786 w 378279"/>
                  <a:gd name="connsiteY32" fmla="*/ 157843 h 359229"/>
                  <a:gd name="connsiteX33" fmla="*/ 351064 w 378279"/>
                  <a:gd name="connsiteY33" fmla="*/ 166007 h 359229"/>
                  <a:gd name="connsiteX34" fmla="*/ 342900 w 378279"/>
                  <a:gd name="connsiteY34" fmla="*/ 168729 h 359229"/>
                  <a:gd name="connsiteX35" fmla="*/ 340179 w 378279"/>
                  <a:gd name="connsiteY35" fmla="*/ 176893 h 359229"/>
                  <a:gd name="connsiteX36" fmla="*/ 310243 w 378279"/>
                  <a:gd name="connsiteY36" fmla="*/ 179614 h 359229"/>
                  <a:gd name="connsiteX37" fmla="*/ 312964 w 378279"/>
                  <a:gd name="connsiteY37" fmla="*/ 157843 h 359229"/>
                  <a:gd name="connsiteX38" fmla="*/ 321129 w 378279"/>
                  <a:gd name="connsiteY38" fmla="*/ 152400 h 359229"/>
                  <a:gd name="connsiteX39" fmla="*/ 334736 w 378279"/>
                  <a:gd name="connsiteY39" fmla="*/ 138793 h 359229"/>
                  <a:gd name="connsiteX40" fmla="*/ 345622 w 378279"/>
                  <a:gd name="connsiteY40" fmla="*/ 114300 h 359229"/>
                  <a:gd name="connsiteX41" fmla="*/ 340179 w 378279"/>
                  <a:gd name="connsiteY41" fmla="*/ 97972 h 359229"/>
                  <a:gd name="connsiteX42" fmla="*/ 337457 w 378279"/>
                  <a:gd name="connsiteY42" fmla="*/ 89807 h 359229"/>
                  <a:gd name="connsiteX43" fmla="*/ 332014 w 378279"/>
                  <a:gd name="connsiteY43" fmla="*/ 81643 h 359229"/>
                  <a:gd name="connsiteX44" fmla="*/ 329293 w 378279"/>
                  <a:gd name="connsiteY44" fmla="*/ 73479 h 359229"/>
                  <a:gd name="connsiteX45" fmla="*/ 312964 w 378279"/>
                  <a:gd name="connsiteY45" fmla="*/ 68036 h 359229"/>
                  <a:gd name="connsiteX46" fmla="*/ 304800 w 378279"/>
                  <a:gd name="connsiteY46" fmla="*/ 62593 h 359229"/>
                  <a:gd name="connsiteX47" fmla="*/ 258536 w 378279"/>
                  <a:gd name="connsiteY47" fmla="*/ 70757 h 359229"/>
                  <a:gd name="connsiteX48" fmla="*/ 250372 w 378279"/>
                  <a:gd name="connsiteY48" fmla="*/ 95250 h 359229"/>
                  <a:gd name="connsiteX49" fmla="*/ 247650 w 378279"/>
                  <a:gd name="connsiteY49" fmla="*/ 103414 h 359229"/>
                  <a:gd name="connsiteX50" fmla="*/ 244929 w 378279"/>
                  <a:gd name="connsiteY50" fmla="*/ 114300 h 359229"/>
                  <a:gd name="connsiteX51" fmla="*/ 236764 w 378279"/>
                  <a:gd name="connsiteY51" fmla="*/ 138793 h 359229"/>
                  <a:gd name="connsiteX52" fmla="*/ 223157 w 378279"/>
                  <a:gd name="connsiteY52" fmla="*/ 163286 h 359229"/>
                  <a:gd name="connsiteX53" fmla="*/ 217714 w 378279"/>
                  <a:gd name="connsiteY53" fmla="*/ 171450 h 359229"/>
                  <a:gd name="connsiteX54" fmla="*/ 217714 w 378279"/>
                  <a:gd name="connsiteY54" fmla="*/ 190500 h 359229"/>
                  <a:gd name="connsiteX55" fmla="*/ 225879 w 378279"/>
                  <a:gd name="connsiteY55" fmla="*/ 195943 h 359229"/>
                  <a:gd name="connsiteX56" fmla="*/ 231322 w 378279"/>
                  <a:gd name="connsiteY56" fmla="*/ 212272 h 359229"/>
                  <a:gd name="connsiteX57" fmla="*/ 228600 w 378279"/>
                  <a:gd name="connsiteY57" fmla="*/ 253093 h 359229"/>
                  <a:gd name="connsiteX58" fmla="*/ 223157 w 378279"/>
                  <a:gd name="connsiteY58" fmla="*/ 269422 h 359229"/>
                  <a:gd name="connsiteX59" fmla="*/ 214993 w 378279"/>
                  <a:gd name="connsiteY59" fmla="*/ 288472 h 359229"/>
                  <a:gd name="connsiteX60" fmla="*/ 217714 w 378279"/>
                  <a:gd name="connsiteY60" fmla="*/ 307522 h 359229"/>
                  <a:gd name="connsiteX61" fmla="*/ 220436 w 378279"/>
                  <a:gd name="connsiteY61" fmla="*/ 323850 h 359229"/>
                  <a:gd name="connsiteX62" fmla="*/ 217714 w 378279"/>
                  <a:gd name="connsiteY62" fmla="*/ 342900 h 359229"/>
                  <a:gd name="connsiteX63" fmla="*/ 212272 w 378279"/>
                  <a:gd name="connsiteY63" fmla="*/ 359229 h 359229"/>
                  <a:gd name="connsiteX64" fmla="*/ 201386 w 378279"/>
                  <a:gd name="connsiteY64" fmla="*/ 342900 h 359229"/>
                  <a:gd name="connsiteX65" fmla="*/ 195943 w 378279"/>
                  <a:gd name="connsiteY65" fmla="*/ 334736 h 359229"/>
                  <a:gd name="connsiteX66" fmla="*/ 190500 w 378279"/>
                  <a:gd name="connsiteY66" fmla="*/ 310243 h 359229"/>
                  <a:gd name="connsiteX67" fmla="*/ 193222 w 378279"/>
                  <a:gd name="connsiteY67" fmla="*/ 263979 h 359229"/>
                  <a:gd name="connsiteX68" fmla="*/ 198664 w 378279"/>
                  <a:gd name="connsiteY68" fmla="*/ 255814 h 359229"/>
                  <a:gd name="connsiteX69" fmla="*/ 201386 w 378279"/>
                  <a:gd name="connsiteY69" fmla="*/ 247650 h 359229"/>
                  <a:gd name="connsiteX70" fmla="*/ 187779 w 378279"/>
                  <a:gd name="connsiteY70" fmla="*/ 223157 h 359229"/>
                  <a:gd name="connsiteX71" fmla="*/ 182336 w 378279"/>
                  <a:gd name="connsiteY71" fmla="*/ 214993 h 359229"/>
                  <a:gd name="connsiteX72" fmla="*/ 179614 w 378279"/>
                  <a:gd name="connsiteY72" fmla="*/ 187779 h 359229"/>
                  <a:gd name="connsiteX73" fmla="*/ 163286 w 378279"/>
                  <a:gd name="connsiteY73" fmla="*/ 193222 h 359229"/>
                  <a:gd name="connsiteX74" fmla="*/ 155122 w 378279"/>
                  <a:gd name="connsiteY74" fmla="*/ 209550 h 359229"/>
                  <a:gd name="connsiteX75" fmla="*/ 157843 w 378279"/>
                  <a:gd name="connsiteY75" fmla="*/ 223157 h 359229"/>
                  <a:gd name="connsiteX76" fmla="*/ 155122 w 378279"/>
                  <a:gd name="connsiteY76" fmla="*/ 231322 h 359229"/>
                  <a:gd name="connsiteX77" fmla="*/ 146957 w 378279"/>
                  <a:gd name="connsiteY77" fmla="*/ 247650 h 359229"/>
                  <a:gd name="connsiteX78" fmla="*/ 155122 w 378279"/>
                  <a:gd name="connsiteY78" fmla="*/ 269422 h 359229"/>
                  <a:gd name="connsiteX79" fmla="*/ 163286 w 378279"/>
                  <a:gd name="connsiteY79" fmla="*/ 274864 h 359229"/>
                  <a:gd name="connsiteX80" fmla="*/ 160564 w 378279"/>
                  <a:gd name="connsiteY80" fmla="*/ 326572 h 359229"/>
                  <a:gd name="connsiteX81" fmla="*/ 155122 w 378279"/>
                  <a:gd name="connsiteY81" fmla="*/ 342900 h 359229"/>
                  <a:gd name="connsiteX82" fmla="*/ 146957 w 378279"/>
                  <a:gd name="connsiteY82" fmla="*/ 348343 h 359229"/>
                  <a:gd name="connsiteX83" fmla="*/ 138793 w 378279"/>
                  <a:gd name="connsiteY83" fmla="*/ 321129 h 359229"/>
                  <a:gd name="connsiteX84" fmla="*/ 136072 w 378279"/>
                  <a:gd name="connsiteY84" fmla="*/ 312964 h 359229"/>
                  <a:gd name="connsiteX85" fmla="*/ 133350 w 378279"/>
                  <a:gd name="connsiteY85" fmla="*/ 302079 h 359229"/>
                  <a:gd name="connsiteX86" fmla="*/ 125186 w 378279"/>
                  <a:gd name="connsiteY86" fmla="*/ 285750 h 359229"/>
                  <a:gd name="connsiteX87" fmla="*/ 119743 w 378279"/>
                  <a:gd name="connsiteY87" fmla="*/ 269422 h 359229"/>
                  <a:gd name="connsiteX88" fmla="*/ 114300 w 378279"/>
                  <a:gd name="connsiteY88" fmla="*/ 247650 h 359229"/>
                  <a:gd name="connsiteX89" fmla="*/ 119743 w 378279"/>
                  <a:gd name="connsiteY89" fmla="*/ 223157 h 359229"/>
                  <a:gd name="connsiteX90" fmla="*/ 125186 w 378279"/>
                  <a:gd name="connsiteY90" fmla="*/ 214993 h 359229"/>
                  <a:gd name="connsiteX91" fmla="*/ 130629 w 378279"/>
                  <a:gd name="connsiteY91" fmla="*/ 198664 h 359229"/>
                  <a:gd name="connsiteX92" fmla="*/ 133350 w 378279"/>
                  <a:gd name="connsiteY92" fmla="*/ 190500 h 359229"/>
                  <a:gd name="connsiteX93" fmla="*/ 125186 w 378279"/>
                  <a:gd name="connsiteY93" fmla="*/ 152400 h 359229"/>
                  <a:gd name="connsiteX94" fmla="*/ 119743 w 378279"/>
                  <a:gd name="connsiteY94" fmla="*/ 144236 h 359229"/>
                  <a:gd name="connsiteX95" fmla="*/ 111579 w 378279"/>
                  <a:gd name="connsiteY95" fmla="*/ 127907 h 359229"/>
                  <a:gd name="connsiteX96" fmla="*/ 106136 w 378279"/>
                  <a:gd name="connsiteY96" fmla="*/ 108857 h 359229"/>
                  <a:gd name="connsiteX97" fmla="*/ 97972 w 378279"/>
                  <a:gd name="connsiteY97" fmla="*/ 92529 h 359229"/>
                  <a:gd name="connsiteX98" fmla="*/ 89807 w 378279"/>
                  <a:gd name="connsiteY98" fmla="*/ 76200 h 359229"/>
                  <a:gd name="connsiteX99" fmla="*/ 81643 w 378279"/>
                  <a:gd name="connsiteY99" fmla="*/ 70757 h 359229"/>
                  <a:gd name="connsiteX100" fmla="*/ 48986 w 378279"/>
                  <a:gd name="connsiteY100" fmla="*/ 73479 h 359229"/>
                  <a:gd name="connsiteX101" fmla="*/ 43543 w 378279"/>
                  <a:gd name="connsiteY101" fmla="*/ 81643 h 359229"/>
                  <a:gd name="connsiteX102" fmla="*/ 35379 w 378279"/>
                  <a:gd name="connsiteY102" fmla="*/ 97972 h 359229"/>
                  <a:gd name="connsiteX103" fmla="*/ 40822 w 378279"/>
                  <a:gd name="connsiteY103" fmla="*/ 133350 h 359229"/>
                  <a:gd name="connsiteX104" fmla="*/ 43543 w 378279"/>
                  <a:gd name="connsiteY104" fmla="*/ 152400 h 359229"/>
                  <a:gd name="connsiteX105" fmla="*/ 27214 w 378279"/>
                  <a:gd name="connsiteY105" fmla="*/ 174172 h 3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378279" h="359229">
                    <a:moveTo>
                      <a:pt x="27214" y="174172"/>
                    </a:moveTo>
                    <a:cubicBezTo>
                      <a:pt x="21318" y="169636"/>
                      <a:pt x="14315" y="141591"/>
                      <a:pt x="8164" y="125186"/>
                    </a:cubicBezTo>
                    <a:cubicBezTo>
                      <a:pt x="6150" y="119814"/>
                      <a:pt x="4536" y="114300"/>
                      <a:pt x="2722" y="108857"/>
                    </a:cubicBezTo>
                    <a:lnTo>
                      <a:pt x="0" y="100693"/>
                    </a:lnTo>
                    <a:cubicBezTo>
                      <a:pt x="907" y="82550"/>
                      <a:pt x="1148" y="64361"/>
                      <a:pt x="2722" y="46264"/>
                    </a:cubicBezTo>
                    <a:cubicBezTo>
                      <a:pt x="2971" y="43406"/>
                      <a:pt x="4050" y="40608"/>
                      <a:pt x="5443" y="38100"/>
                    </a:cubicBezTo>
                    <a:cubicBezTo>
                      <a:pt x="11844" y="26578"/>
                      <a:pt x="20448" y="14268"/>
                      <a:pt x="32657" y="8164"/>
                    </a:cubicBezTo>
                    <a:cubicBezTo>
                      <a:pt x="35223" y="6881"/>
                      <a:pt x="38100" y="6350"/>
                      <a:pt x="40822" y="5443"/>
                    </a:cubicBezTo>
                    <a:cubicBezTo>
                      <a:pt x="68036" y="6350"/>
                      <a:pt x="95329" y="5903"/>
                      <a:pt x="122464" y="8164"/>
                    </a:cubicBezTo>
                    <a:cubicBezTo>
                      <a:pt x="128182" y="8640"/>
                      <a:pt x="138793" y="13607"/>
                      <a:pt x="138793" y="13607"/>
                    </a:cubicBezTo>
                    <a:cubicBezTo>
                      <a:pt x="141514" y="15421"/>
                      <a:pt x="143731" y="18512"/>
                      <a:pt x="146957" y="19050"/>
                    </a:cubicBezTo>
                    <a:cubicBezTo>
                      <a:pt x="149787" y="19522"/>
                      <a:pt x="152485" y="17459"/>
                      <a:pt x="155122" y="16329"/>
                    </a:cubicBezTo>
                    <a:cubicBezTo>
                      <a:pt x="183159" y="4313"/>
                      <a:pt x="145157" y="17835"/>
                      <a:pt x="182336" y="5443"/>
                    </a:cubicBezTo>
                    <a:lnTo>
                      <a:pt x="190500" y="2722"/>
                    </a:lnTo>
                    <a:lnTo>
                      <a:pt x="198664" y="0"/>
                    </a:lnTo>
                    <a:cubicBezTo>
                      <a:pt x="229658" y="3445"/>
                      <a:pt x="216322" y="-1834"/>
                      <a:pt x="239486" y="13607"/>
                    </a:cubicBezTo>
                    <a:lnTo>
                      <a:pt x="239486" y="13607"/>
                    </a:lnTo>
                    <a:lnTo>
                      <a:pt x="255814" y="19050"/>
                    </a:lnTo>
                    <a:cubicBezTo>
                      <a:pt x="258536" y="18143"/>
                      <a:pt x="261413" y="17612"/>
                      <a:pt x="263979" y="16329"/>
                    </a:cubicBezTo>
                    <a:cubicBezTo>
                      <a:pt x="266904" y="14866"/>
                      <a:pt x="269010" y="11826"/>
                      <a:pt x="272143" y="10886"/>
                    </a:cubicBezTo>
                    <a:cubicBezTo>
                      <a:pt x="278287" y="9043"/>
                      <a:pt x="284853" y="9139"/>
                      <a:pt x="291193" y="8164"/>
                    </a:cubicBezTo>
                    <a:cubicBezTo>
                      <a:pt x="296647" y="7325"/>
                      <a:pt x="302079" y="6350"/>
                      <a:pt x="307522" y="5443"/>
                    </a:cubicBezTo>
                    <a:cubicBezTo>
                      <a:pt x="310804" y="5741"/>
                      <a:pt x="336402" y="5763"/>
                      <a:pt x="345622" y="10886"/>
                    </a:cubicBezTo>
                    <a:cubicBezTo>
                      <a:pt x="351340" y="14063"/>
                      <a:pt x="361950" y="21772"/>
                      <a:pt x="361950" y="21772"/>
                    </a:cubicBezTo>
                    <a:cubicBezTo>
                      <a:pt x="362857" y="24493"/>
                      <a:pt x="363389" y="27370"/>
                      <a:pt x="364672" y="29936"/>
                    </a:cubicBezTo>
                    <a:cubicBezTo>
                      <a:pt x="366135" y="32861"/>
                      <a:pt x="368786" y="35111"/>
                      <a:pt x="370114" y="38100"/>
                    </a:cubicBezTo>
                    <a:cubicBezTo>
                      <a:pt x="372444" y="43343"/>
                      <a:pt x="373743" y="48986"/>
                      <a:pt x="375557" y="54429"/>
                    </a:cubicBezTo>
                    <a:lnTo>
                      <a:pt x="378279" y="62593"/>
                    </a:lnTo>
                    <a:cubicBezTo>
                      <a:pt x="377372" y="68036"/>
                      <a:pt x="376286" y="73452"/>
                      <a:pt x="375557" y="78922"/>
                    </a:cubicBezTo>
                    <a:cubicBezTo>
                      <a:pt x="374471" y="87064"/>
                      <a:pt x="374186" y="95312"/>
                      <a:pt x="372836" y="103414"/>
                    </a:cubicBezTo>
                    <a:cubicBezTo>
                      <a:pt x="372364" y="106244"/>
                      <a:pt x="370869" y="108811"/>
                      <a:pt x="370114" y="111579"/>
                    </a:cubicBezTo>
                    <a:cubicBezTo>
                      <a:pt x="369276" y="114652"/>
                      <a:pt x="362439" y="144864"/>
                      <a:pt x="359229" y="149679"/>
                    </a:cubicBezTo>
                    <a:cubicBezTo>
                      <a:pt x="357415" y="152400"/>
                      <a:pt x="355249" y="154918"/>
                      <a:pt x="353786" y="157843"/>
                    </a:cubicBezTo>
                    <a:cubicBezTo>
                      <a:pt x="352503" y="160409"/>
                      <a:pt x="353092" y="163979"/>
                      <a:pt x="351064" y="166007"/>
                    </a:cubicBezTo>
                    <a:cubicBezTo>
                      <a:pt x="349036" y="168035"/>
                      <a:pt x="345621" y="167822"/>
                      <a:pt x="342900" y="168729"/>
                    </a:cubicBezTo>
                    <a:cubicBezTo>
                      <a:pt x="341993" y="171450"/>
                      <a:pt x="341971" y="174653"/>
                      <a:pt x="340179" y="176893"/>
                    </a:cubicBezTo>
                    <a:cubicBezTo>
                      <a:pt x="331974" y="187149"/>
                      <a:pt x="321742" y="181052"/>
                      <a:pt x="310243" y="179614"/>
                    </a:cubicBezTo>
                    <a:cubicBezTo>
                      <a:pt x="311150" y="172357"/>
                      <a:pt x="310248" y="164633"/>
                      <a:pt x="312964" y="157843"/>
                    </a:cubicBezTo>
                    <a:cubicBezTo>
                      <a:pt x="314179" y="154806"/>
                      <a:pt x="318816" y="154713"/>
                      <a:pt x="321129" y="152400"/>
                    </a:cubicBezTo>
                    <a:cubicBezTo>
                      <a:pt x="339276" y="134255"/>
                      <a:pt x="312961" y="153310"/>
                      <a:pt x="334736" y="138793"/>
                    </a:cubicBezTo>
                    <a:cubicBezTo>
                      <a:pt x="341213" y="119361"/>
                      <a:pt x="336996" y="127238"/>
                      <a:pt x="345622" y="114300"/>
                    </a:cubicBezTo>
                    <a:lnTo>
                      <a:pt x="340179" y="97972"/>
                    </a:lnTo>
                    <a:cubicBezTo>
                      <a:pt x="339272" y="95250"/>
                      <a:pt x="339048" y="92194"/>
                      <a:pt x="337457" y="89807"/>
                    </a:cubicBezTo>
                    <a:lnTo>
                      <a:pt x="332014" y="81643"/>
                    </a:lnTo>
                    <a:cubicBezTo>
                      <a:pt x="331107" y="78922"/>
                      <a:pt x="331627" y="75146"/>
                      <a:pt x="329293" y="73479"/>
                    </a:cubicBezTo>
                    <a:cubicBezTo>
                      <a:pt x="324624" y="70144"/>
                      <a:pt x="312964" y="68036"/>
                      <a:pt x="312964" y="68036"/>
                    </a:cubicBezTo>
                    <a:cubicBezTo>
                      <a:pt x="310243" y="66222"/>
                      <a:pt x="308065" y="62785"/>
                      <a:pt x="304800" y="62593"/>
                    </a:cubicBezTo>
                    <a:cubicBezTo>
                      <a:pt x="270863" y="60596"/>
                      <a:pt x="275386" y="59523"/>
                      <a:pt x="258536" y="70757"/>
                    </a:cubicBezTo>
                    <a:lnTo>
                      <a:pt x="250372" y="95250"/>
                    </a:lnTo>
                    <a:cubicBezTo>
                      <a:pt x="249465" y="97971"/>
                      <a:pt x="248346" y="100631"/>
                      <a:pt x="247650" y="103414"/>
                    </a:cubicBezTo>
                    <a:cubicBezTo>
                      <a:pt x="246743" y="107043"/>
                      <a:pt x="246004" y="110717"/>
                      <a:pt x="244929" y="114300"/>
                    </a:cubicBezTo>
                    <a:cubicBezTo>
                      <a:pt x="244911" y="114362"/>
                      <a:pt x="238135" y="134680"/>
                      <a:pt x="236764" y="138793"/>
                    </a:cubicBezTo>
                    <a:cubicBezTo>
                      <a:pt x="231973" y="153165"/>
                      <a:pt x="235638" y="144565"/>
                      <a:pt x="223157" y="163286"/>
                    </a:cubicBezTo>
                    <a:lnTo>
                      <a:pt x="217714" y="171450"/>
                    </a:lnTo>
                    <a:cubicBezTo>
                      <a:pt x="215266" y="178794"/>
                      <a:pt x="212399" y="182527"/>
                      <a:pt x="217714" y="190500"/>
                    </a:cubicBezTo>
                    <a:cubicBezTo>
                      <a:pt x="219528" y="193222"/>
                      <a:pt x="223157" y="194129"/>
                      <a:pt x="225879" y="195943"/>
                    </a:cubicBezTo>
                    <a:cubicBezTo>
                      <a:pt x="227693" y="201386"/>
                      <a:pt x="231704" y="206547"/>
                      <a:pt x="231322" y="212272"/>
                    </a:cubicBezTo>
                    <a:cubicBezTo>
                      <a:pt x="230415" y="225879"/>
                      <a:pt x="230529" y="239593"/>
                      <a:pt x="228600" y="253093"/>
                    </a:cubicBezTo>
                    <a:cubicBezTo>
                      <a:pt x="227789" y="258773"/>
                      <a:pt x="224971" y="263979"/>
                      <a:pt x="223157" y="269422"/>
                    </a:cubicBezTo>
                    <a:cubicBezTo>
                      <a:pt x="219152" y="281437"/>
                      <a:pt x="221720" y="275018"/>
                      <a:pt x="214993" y="288472"/>
                    </a:cubicBezTo>
                    <a:cubicBezTo>
                      <a:pt x="215900" y="294822"/>
                      <a:pt x="216739" y="301182"/>
                      <a:pt x="217714" y="307522"/>
                    </a:cubicBezTo>
                    <a:cubicBezTo>
                      <a:pt x="218553" y="312976"/>
                      <a:pt x="220436" y="318332"/>
                      <a:pt x="220436" y="323850"/>
                    </a:cubicBezTo>
                    <a:cubicBezTo>
                      <a:pt x="220436" y="330264"/>
                      <a:pt x="219156" y="336650"/>
                      <a:pt x="217714" y="342900"/>
                    </a:cubicBezTo>
                    <a:cubicBezTo>
                      <a:pt x="216424" y="348490"/>
                      <a:pt x="212272" y="359229"/>
                      <a:pt x="212272" y="359229"/>
                    </a:cubicBezTo>
                    <a:lnTo>
                      <a:pt x="201386" y="342900"/>
                    </a:lnTo>
                    <a:lnTo>
                      <a:pt x="195943" y="334736"/>
                    </a:lnTo>
                    <a:cubicBezTo>
                      <a:pt x="194895" y="330542"/>
                      <a:pt x="190500" y="313692"/>
                      <a:pt x="190500" y="310243"/>
                    </a:cubicBezTo>
                    <a:cubicBezTo>
                      <a:pt x="190500" y="294795"/>
                      <a:pt x="190931" y="279256"/>
                      <a:pt x="193222" y="263979"/>
                    </a:cubicBezTo>
                    <a:cubicBezTo>
                      <a:pt x="193707" y="260744"/>
                      <a:pt x="197201" y="258740"/>
                      <a:pt x="198664" y="255814"/>
                    </a:cubicBezTo>
                    <a:cubicBezTo>
                      <a:pt x="199947" y="253248"/>
                      <a:pt x="200479" y="250371"/>
                      <a:pt x="201386" y="247650"/>
                    </a:cubicBezTo>
                    <a:cubicBezTo>
                      <a:pt x="196595" y="233281"/>
                      <a:pt x="200254" y="241871"/>
                      <a:pt x="187779" y="223157"/>
                    </a:cubicBezTo>
                    <a:lnTo>
                      <a:pt x="182336" y="214993"/>
                    </a:lnTo>
                    <a:cubicBezTo>
                      <a:pt x="181429" y="205922"/>
                      <a:pt x="185617" y="194640"/>
                      <a:pt x="179614" y="187779"/>
                    </a:cubicBezTo>
                    <a:cubicBezTo>
                      <a:pt x="175836" y="183461"/>
                      <a:pt x="163286" y="193222"/>
                      <a:pt x="163286" y="193222"/>
                    </a:cubicBezTo>
                    <a:cubicBezTo>
                      <a:pt x="160533" y="197351"/>
                      <a:pt x="155122" y="203916"/>
                      <a:pt x="155122" y="209550"/>
                    </a:cubicBezTo>
                    <a:cubicBezTo>
                      <a:pt x="155122" y="214175"/>
                      <a:pt x="156936" y="218621"/>
                      <a:pt x="157843" y="223157"/>
                    </a:cubicBezTo>
                    <a:cubicBezTo>
                      <a:pt x="156936" y="225879"/>
                      <a:pt x="156405" y="228756"/>
                      <a:pt x="155122" y="231322"/>
                    </a:cubicBezTo>
                    <a:cubicBezTo>
                      <a:pt x="144566" y="252435"/>
                      <a:pt x="153802" y="227119"/>
                      <a:pt x="146957" y="247650"/>
                    </a:cubicBezTo>
                    <a:cubicBezTo>
                      <a:pt x="148904" y="257385"/>
                      <a:pt x="148115" y="262415"/>
                      <a:pt x="155122" y="269422"/>
                    </a:cubicBezTo>
                    <a:cubicBezTo>
                      <a:pt x="157435" y="271735"/>
                      <a:pt x="160565" y="273050"/>
                      <a:pt x="163286" y="274864"/>
                    </a:cubicBezTo>
                    <a:cubicBezTo>
                      <a:pt x="162379" y="292100"/>
                      <a:pt x="162620" y="309435"/>
                      <a:pt x="160564" y="326572"/>
                    </a:cubicBezTo>
                    <a:cubicBezTo>
                      <a:pt x="159880" y="332268"/>
                      <a:pt x="159896" y="339718"/>
                      <a:pt x="155122" y="342900"/>
                    </a:cubicBezTo>
                    <a:lnTo>
                      <a:pt x="146957" y="348343"/>
                    </a:lnTo>
                    <a:cubicBezTo>
                      <a:pt x="137028" y="333451"/>
                      <a:pt x="143795" y="346145"/>
                      <a:pt x="138793" y="321129"/>
                    </a:cubicBezTo>
                    <a:cubicBezTo>
                      <a:pt x="138230" y="318316"/>
                      <a:pt x="136860" y="315722"/>
                      <a:pt x="136072" y="312964"/>
                    </a:cubicBezTo>
                    <a:cubicBezTo>
                      <a:pt x="135045" y="309368"/>
                      <a:pt x="134377" y="305675"/>
                      <a:pt x="133350" y="302079"/>
                    </a:cubicBezTo>
                    <a:cubicBezTo>
                      <a:pt x="127393" y="281229"/>
                      <a:pt x="134731" y="307225"/>
                      <a:pt x="125186" y="285750"/>
                    </a:cubicBezTo>
                    <a:cubicBezTo>
                      <a:pt x="122856" y="280507"/>
                      <a:pt x="121557" y="274865"/>
                      <a:pt x="119743" y="269422"/>
                    </a:cubicBezTo>
                    <a:cubicBezTo>
                      <a:pt x="115561" y="256875"/>
                      <a:pt x="117583" y="264060"/>
                      <a:pt x="114300" y="247650"/>
                    </a:cubicBezTo>
                    <a:cubicBezTo>
                      <a:pt x="115344" y="241385"/>
                      <a:pt x="116395" y="229853"/>
                      <a:pt x="119743" y="223157"/>
                    </a:cubicBezTo>
                    <a:cubicBezTo>
                      <a:pt x="121206" y="220232"/>
                      <a:pt x="123372" y="217714"/>
                      <a:pt x="125186" y="214993"/>
                    </a:cubicBezTo>
                    <a:lnTo>
                      <a:pt x="130629" y="198664"/>
                    </a:lnTo>
                    <a:lnTo>
                      <a:pt x="133350" y="190500"/>
                    </a:lnTo>
                    <a:cubicBezTo>
                      <a:pt x="132199" y="181288"/>
                      <a:pt x="131152" y="161349"/>
                      <a:pt x="125186" y="152400"/>
                    </a:cubicBezTo>
                    <a:lnTo>
                      <a:pt x="119743" y="144236"/>
                    </a:lnTo>
                    <a:cubicBezTo>
                      <a:pt x="112906" y="123723"/>
                      <a:pt x="122127" y="149002"/>
                      <a:pt x="111579" y="127907"/>
                    </a:cubicBezTo>
                    <a:cubicBezTo>
                      <a:pt x="109401" y="123551"/>
                      <a:pt x="107301" y="112935"/>
                      <a:pt x="106136" y="108857"/>
                    </a:cubicBezTo>
                    <a:cubicBezTo>
                      <a:pt x="101577" y="92902"/>
                      <a:pt x="105920" y="108426"/>
                      <a:pt x="97972" y="92529"/>
                    </a:cubicBezTo>
                    <a:cubicBezTo>
                      <a:pt x="93546" y="83676"/>
                      <a:pt x="97605" y="83998"/>
                      <a:pt x="89807" y="76200"/>
                    </a:cubicBezTo>
                    <a:cubicBezTo>
                      <a:pt x="87494" y="73887"/>
                      <a:pt x="84364" y="72571"/>
                      <a:pt x="81643" y="70757"/>
                    </a:cubicBezTo>
                    <a:cubicBezTo>
                      <a:pt x="70757" y="71664"/>
                      <a:pt x="59489" y="70478"/>
                      <a:pt x="48986" y="73479"/>
                    </a:cubicBezTo>
                    <a:cubicBezTo>
                      <a:pt x="45841" y="74378"/>
                      <a:pt x="45006" y="78718"/>
                      <a:pt x="43543" y="81643"/>
                    </a:cubicBezTo>
                    <a:cubicBezTo>
                      <a:pt x="32273" y="104183"/>
                      <a:pt x="50982" y="74566"/>
                      <a:pt x="35379" y="97972"/>
                    </a:cubicBezTo>
                    <a:cubicBezTo>
                      <a:pt x="43269" y="153212"/>
                      <a:pt x="33270" y="84263"/>
                      <a:pt x="40822" y="133350"/>
                    </a:cubicBezTo>
                    <a:cubicBezTo>
                      <a:pt x="41797" y="139690"/>
                      <a:pt x="43010" y="146008"/>
                      <a:pt x="43543" y="152400"/>
                    </a:cubicBezTo>
                    <a:cubicBezTo>
                      <a:pt x="43920" y="156920"/>
                      <a:pt x="33110" y="178708"/>
                      <a:pt x="27214" y="174172"/>
                    </a:cubicBezTo>
                    <a:close/>
                  </a:path>
                </a:pathLst>
              </a:custGeom>
              <a:solidFill>
                <a:srgbClr val="D2A000"/>
              </a:solidFill>
              <a:ln w="9525">
                <a:solidFill>
                  <a:srgbClr val="D2A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58" name="Freihandform 57"/>
            <p:cNvSpPr/>
            <p:nvPr/>
          </p:nvSpPr>
          <p:spPr>
            <a:xfrm>
              <a:off x="9643444" y="3095811"/>
              <a:ext cx="45719" cy="56685"/>
            </a:xfrm>
            <a:custGeom>
              <a:avLst/>
              <a:gdLst>
                <a:gd name="connsiteX0" fmla="*/ 29936 w 79246"/>
                <a:gd name="connsiteY0" fmla="*/ 1790 h 113369"/>
                <a:gd name="connsiteX1" fmla="*/ 21772 w 79246"/>
                <a:gd name="connsiteY1" fmla="*/ 18119 h 113369"/>
                <a:gd name="connsiteX2" fmla="*/ 10886 w 79246"/>
                <a:gd name="connsiteY2" fmla="*/ 34447 h 113369"/>
                <a:gd name="connsiteX3" fmla="*/ 8165 w 79246"/>
                <a:gd name="connsiteY3" fmla="*/ 42612 h 113369"/>
                <a:gd name="connsiteX4" fmla="*/ 2722 w 79246"/>
                <a:gd name="connsiteY4" fmla="*/ 64383 h 113369"/>
                <a:gd name="connsiteX5" fmla="*/ 0 w 79246"/>
                <a:gd name="connsiteY5" fmla="*/ 72547 h 113369"/>
                <a:gd name="connsiteX6" fmla="*/ 10886 w 79246"/>
                <a:gd name="connsiteY6" fmla="*/ 110647 h 113369"/>
                <a:gd name="connsiteX7" fmla="*/ 19050 w 79246"/>
                <a:gd name="connsiteY7" fmla="*/ 113369 h 113369"/>
                <a:gd name="connsiteX8" fmla="*/ 59872 w 79246"/>
                <a:gd name="connsiteY8" fmla="*/ 110647 h 113369"/>
                <a:gd name="connsiteX9" fmla="*/ 70757 w 79246"/>
                <a:gd name="connsiteY9" fmla="*/ 94319 h 113369"/>
                <a:gd name="connsiteX10" fmla="*/ 78922 w 79246"/>
                <a:gd name="connsiteY10" fmla="*/ 67104 h 113369"/>
                <a:gd name="connsiteX11" fmla="*/ 68036 w 79246"/>
                <a:gd name="connsiteY11" fmla="*/ 20840 h 113369"/>
                <a:gd name="connsiteX12" fmla="*/ 59872 w 79246"/>
                <a:gd name="connsiteY12" fmla="*/ 18119 h 113369"/>
                <a:gd name="connsiteX13" fmla="*/ 54429 w 79246"/>
                <a:gd name="connsiteY13" fmla="*/ 9954 h 113369"/>
                <a:gd name="connsiteX14" fmla="*/ 51707 w 79246"/>
                <a:gd name="connsiteY14" fmla="*/ 1790 h 113369"/>
                <a:gd name="connsiteX15" fmla="*/ 29936 w 79246"/>
                <a:gd name="connsiteY15" fmla="*/ 1790 h 1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246" h="113369">
                  <a:moveTo>
                    <a:pt x="29936" y="1790"/>
                  </a:moveTo>
                  <a:cubicBezTo>
                    <a:pt x="24947" y="4511"/>
                    <a:pt x="24838" y="12863"/>
                    <a:pt x="21772" y="18119"/>
                  </a:cubicBezTo>
                  <a:cubicBezTo>
                    <a:pt x="18476" y="23769"/>
                    <a:pt x="10886" y="34447"/>
                    <a:pt x="10886" y="34447"/>
                  </a:cubicBezTo>
                  <a:cubicBezTo>
                    <a:pt x="9979" y="37169"/>
                    <a:pt x="8920" y="39844"/>
                    <a:pt x="8165" y="42612"/>
                  </a:cubicBezTo>
                  <a:cubicBezTo>
                    <a:pt x="6197" y="49829"/>
                    <a:pt x="5088" y="57287"/>
                    <a:pt x="2722" y="64383"/>
                  </a:cubicBezTo>
                  <a:lnTo>
                    <a:pt x="0" y="72547"/>
                  </a:lnTo>
                  <a:cubicBezTo>
                    <a:pt x="1790" y="92230"/>
                    <a:pt x="-3871" y="100808"/>
                    <a:pt x="10886" y="110647"/>
                  </a:cubicBezTo>
                  <a:cubicBezTo>
                    <a:pt x="13273" y="112238"/>
                    <a:pt x="16329" y="112462"/>
                    <a:pt x="19050" y="113369"/>
                  </a:cubicBezTo>
                  <a:lnTo>
                    <a:pt x="59872" y="110647"/>
                  </a:lnTo>
                  <a:cubicBezTo>
                    <a:pt x="66010" y="108386"/>
                    <a:pt x="68688" y="100525"/>
                    <a:pt x="70757" y="94319"/>
                  </a:cubicBezTo>
                  <a:cubicBezTo>
                    <a:pt x="77383" y="74442"/>
                    <a:pt x="74808" y="83556"/>
                    <a:pt x="78922" y="67104"/>
                  </a:cubicBezTo>
                  <a:cubicBezTo>
                    <a:pt x="77346" y="45045"/>
                    <a:pt x="84774" y="31998"/>
                    <a:pt x="68036" y="20840"/>
                  </a:cubicBezTo>
                  <a:cubicBezTo>
                    <a:pt x="65649" y="19249"/>
                    <a:pt x="62593" y="19026"/>
                    <a:pt x="59872" y="18119"/>
                  </a:cubicBezTo>
                  <a:cubicBezTo>
                    <a:pt x="58058" y="15397"/>
                    <a:pt x="55892" y="12880"/>
                    <a:pt x="54429" y="9954"/>
                  </a:cubicBezTo>
                  <a:cubicBezTo>
                    <a:pt x="53146" y="7388"/>
                    <a:pt x="53736" y="3818"/>
                    <a:pt x="51707" y="1790"/>
                  </a:cubicBezTo>
                  <a:cubicBezTo>
                    <a:pt x="49679" y="-238"/>
                    <a:pt x="34925" y="-931"/>
                    <a:pt x="29936" y="1790"/>
                  </a:cubicBezTo>
                  <a:close/>
                </a:path>
              </a:pathLst>
            </a:custGeom>
            <a:solidFill>
              <a:srgbClr val="D2A000"/>
            </a:solidFill>
            <a:ln>
              <a:solidFill>
                <a:srgbClr val="D2A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3392844" y="1238720"/>
            <a:ext cx="5406311" cy="70788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4000" smtClean="0">
                <a:solidFill>
                  <a:schemeClr val="bg1"/>
                </a:solidFill>
                <a:latin typeface="Cambria" panose="02040503050406030204" pitchFamily="18" charset="0"/>
              </a:rPr>
              <a:t>Argonauten Proteine</a:t>
            </a:r>
            <a:endParaRPr lang="de-DE" sz="9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RNA-Interferenz (RNAi)</a:t>
            </a:r>
            <a:endParaRPr lang="de-DE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7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feld 58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miRNA Biogenese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6979787" y="4713272"/>
            <a:ext cx="51372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mtClean="0">
                <a:latin typeface="Cambria" panose="02040503050406030204" pitchFamily="18" charset="0"/>
              </a:rPr>
              <a:t>Pol-II Transkription</a:t>
            </a:r>
          </a:p>
          <a:p>
            <a:pPr marL="342900" indent="-342900">
              <a:buAutoNum type="arabicPeriod"/>
            </a:pPr>
            <a:r>
              <a:rPr lang="de-DE" smtClean="0">
                <a:latin typeface="Cambria" panose="02040503050406030204" pitchFamily="18" charset="0"/>
              </a:rPr>
              <a:t>Prozessierung durch Drosha/DGCR8</a:t>
            </a:r>
          </a:p>
          <a:p>
            <a:pPr marL="342900" indent="-342900">
              <a:buAutoNum type="arabicPeriod"/>
            </a:pPr>
            <a:r>
              <a:rPr lang="de-DE" smtClean="0">
                <a:latin typeface="Cambria" panose="02040503050406030204" pitchFamily="18" charset="0"/>
              </a:rPr>
              <a:t>Export durch Exportin-5</a:t>
            </a:r>
          </a:p>
          <a:p>
            <a:pPr marL="342900" indent="-342900">
              <a:buAutoNum type="arabicPeriod"/>
            </a:pPr>
            <a:r>
              <a:rPr lang="de-DE" smtClean="0">
                <a:latin typeface="Cambria" panose="02040503050406030204" pitchFamily="18" charset="0"/>
              </a:rPr>
              <a:t>Prozessierung durch Dicer</a:t>
            </a:r>
          </a:p>
          <a:p>
            <a:pPr marL="342900" indent="-342900">
              <a:buAutoNum type="arabicPeriod"/>
            </a:pPr>
            <a:r>
              <a:rPr lang="de-DE" smtClean="0">
                <a:latin typeface="Cambria" panose="02040503050406030204" pitchFamily="18" charset="0"/>
              </a:rPr>
              <a:t>‚RISC assembly‘</a:t>
            </a:r>
          </a:p>
          <a:p>
            <a:pPr marL="342900" indent="-342900">
              <a:buAutoNum type="arabicPeriod"/>
            </a:pPr>
            <a:r>
              <a:rPr lang="de-DE" smtClean="0">
                <a:solidFill>
                  <a:srgbClr val="C00000"/>
                </a:solidFill>
                <a:latin typeface="Cambria" panose="02040503050406030204" pitchFamily="18" charset="0"/>
              </a:rPr>
              <a:t>Translationelle Hemmung</a:t>
            </a:r>
            <a:r>
              <a:rPr lang="de-DE" smtClean="0">
                <a:latin typeface="Cambria" panose="02040503050406030204" pitchFamily="18" charset="0"/>
              </a:rPr>
              <a:t>, </a:t>
            </a:r>
            <a:r>
              <a:rPr lang="de-DE" smtClean="0">
                <a:solidFill>
                  <a:srgbClr val="00B050"/>
                </a:solidFill>
                <a:latin typeface="Cambria" panose="02040503050406030204" pitchFamily="18" charset="0"/>
              </a:rPr>
              <a:t>mRNA Degradation</a:t>
            </a:r>
            <a:r>
              <a:rPr lang="de-DE">
                <a:latin typeface="Cambria" panose="02040503050406030204" pitchFamily="18" charset="0"/>
              </a:rPr>
              <a:t>,</a:t>
            </a:r>
            <a:r>
              <a:rPr lang="de-DE" smtClean="0">
                <a:latin typeface="Cambria" panose="02040503050406030204" pitchFamily="18" charset="0"/>
              </a:rPr>
              <a:t> </a:t>
            </a:r>
            <a:r>
              <a:rPr lang="de-DE" smtClean="0">
                <a:solidFill>
                  <a:srgbClr val="FFC000"/>
                </a:solidFill>
                <a:latin typeface="Cambria" panose="02040503050406030204" pitchFamily="18" charset="0"/>
              </a:rPr>
              <a:t>mRNA Modifikation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7085623" y="1068245"/>
            <a:ext cx="3074622" cy="3433323"/>
            <a:chOff x="7146010" y="1147303"/>
            <a:chExt cx="3074622" cy="3433323"/>
          </a:xfrm>
        </p:grpSpPr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8640" y="1323383"/>
              <a:ext cx="2926511" cy="2087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Rechteck 61"/>
            <p:cNvSpPr/>
            <p:nvPr/>
          </p:nvSpPr>
          <p:spPr>
            <a:xfrm>
              <a:off x="7146010" y="1147303"/>
              <a:ext cx="3074622" cy="34333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pic>
          <p:nvPicPr>
            <p:cNvPr id="6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2832" y="3600058"/>
              <a:ext cx="1616141" cy="806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feld 64"/>
            <p:cNvSpPr txBox="1"/>
            <p:nvPr/>
          </p:nvSpPr>
          <p:spPr>
            <a:xfrm>
              <a:off x="7546437" y="3521648"/>
              <a:ext cx="5693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smtClean="0">
                  <a:latin typeface="Cambria" panose="02040503050406030204" pitchFamily="18" charset="0"/>
                </a:rPr>
                <a:t>Cap:</a:t>
              </a:r>
              <a:endParaRPr lang="de-DE" sz="110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953664" y="1103869"/>
            <a:ext cx="5558922" cy="5614411"/>
            <a:chOff x="1705282" y="1147303"/>
            <a:chExt cx="4969893" cy="5286333"/>
          </a:xfrm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251" y="1147303"/>
              <a:ext cx="4873924" cy="5286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Rechteck 65"/>
            <p:cNvSpPr/>
            <p:nvPr/>
          </p:nvSpPr>
          <p:spPr>
            <a:xfrm>
              <a:off x="1705282" y="5057775"/>
              <a:ext cx="2085975" cy="60674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sp>
          <p:nvSpPr>
            <p:cNvPr id="67" name="Rechteck 66"/>
            <p:cNvSpPr/>
            <p:nvPr/>
          </p:nvSpPr>
          <p:spPr>
            <a:xfrm>
              <a:off x="4238213" y="4914900"/>
              <a:ext cx="2191469" cy="64770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sp>
          <p:nvSpPr>
            <p:cNvPr id="68" name="Rechteck 67"/>
            <p:cNvSpPr/>
            <p:nvPr/>
          </p:nvSpPr>
          <p:spPr>
            <a:xfrm>
              <a:off x="3057113" y="5702617"/>
              <a:ext cx="2191469" cy="441008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9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feld 58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miRNA Charakteristika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67" y="4479670"/>
            <a:ext cx="7697709" cy="209811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t="-3" b="52385"/>
          <a:stretch/>
        </p:blipFill>
        <p:spPr>
          <a:xfrm>
            <a:off x="669067" y="1665761"/>
            <a:ext cx="4191000" cy="172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700809" y="1734804"/>
            <a:ext cx="7331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Dicer produziert eine RNA Duplex aus komple-mentären RNAs mit 2 nt 3‘ Überhängen.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Überwiegend 22 nt miRNAs.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Erforderlich für miRNA-Ziel Interaktion: ‚Seedmatch‘</a:t>
            </a:r>
            <a:endParaRPr lang="de-DE" sz="24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22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316" y="1813404"/>
            <a:ext cx="3660201" cy="480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426617" y="1813404"/>
            <a:ext cx="3068751" cy="2271899"/>
            <a:chOff x="426617" y="1813404"/>
            <a:chExt cx="3816491" cy="261769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93" y="1882422"/>
              <a:ext cx="3714430" cy="242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hteck 10"/>
            <p:cNvSpPr/>
            <p:nvPr/>
          </p:nvSpPr>
          <p:spPr>
            <a:xfrm>
              <a:off x="426617" y="1813404"/>
              <a:ext cx="3816491" cy="26176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0" y="975546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[...]</a:t>
            </a:r>
            <a:r>
              <a:rPr lang="en-US" sz="2000"/>
              <a:t> </a:t>
            </a:r>
            <a:r>
              <a:rPr lang="en-US">
                <a:solidFill>
                  <a:srgbClr val="C00000"/>
                </a:solidFill>
              </a:rPr>
              <a:t>there is a direct correlation between the number of miRNAs and morphological complexity</a:t>
            </a:r>
            <a:r>
              <a:rPr lang="en-US" sz="2000"/>
              <a:t>, </a:t>
            </a:r>
            <a:r>
              <a:rPr lang="en-US" sz="1600"/>
              <a:t>[...]</a:t>
            </a:r>
            <a:r>
              <a:rPr lang="en-US" sz="2000"/>
              <a:t>. </a:t>
            </a:r>
            <a:r>
              <a:rPr lang="en-US" sz="1000"/>
              <a:t>Berezikov, </a:t>
            </a:r>
            <a:r>
              <a:rPr lang="en-US" sz="1000" i="1"/>
              <a:t>Nature Reviews Genetics</a:t>
            </a:r>
            <a:r>
              <a:rPr lang="en-US" sz="1000"/>
              <a:t> 12, 846-860</a:t>
            </a:r>
            <a:endParaRPr lang="de-DE" sz="1000"/>
          </a:p>
        </p:txBody>
      </p:sp>
      <p:sp>
        <p:nvSpPr>
          <p:cNvPr id="8" name="Textfeld 7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miRNAs in der Evolution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953465" y="4244475"/>
            <a:ext cx="3790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Hoher ‚turn-over‘ von miRNA Genen.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smtClean="0">
                <a:latin typeface="Cambria" panose="02040503050406030204" pitchFamily="18" charset="0"/>
              </a:rPr>
              <a:t>In der Summe eine Akkumulation von miRNA Genen innerhalb der Eutheria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6617848"/>
            <a:ext cx="36841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/>
              <a:t>Abbildung aus: Meunier </a:t>
            </a:r>
            <a:r>
              <a:rPr lang="de-DE" sz="1000"/>
              <a:t>et </a:t>
            </a:r>
            <a:r>
              <a:rPr lang="de-DE" sz="1000" smtClean="0"/>
              <a:t>al. </a:t>
            </a:r>
            <a:r>
              <a:rPr lang="de-DE" sz="1000" i="1" smtClean="0"/>
              <a:t>Genome </a:t>
            </a:r>
            <a:r>
              <a:rPr lang="de-DE" sz="1000" i="1"/>
              <a:t>Res</a:t>
            </a:r>
            <a:r>
              <a:rPr lang="de-DE" sz="1000"/>
              <a:t>. </a:t>
            </a:r>
            <a:r>
              <a:rPr lang="de-DE" sz="1000" smtClean="0"/>
              <a:t>2013;23(1</a:t>
            </a:r>
            <a:r>
              <a:rPr lang="de-DE" sz="1000"/>
              <a:t>):34-45.</a:t>
            </a:r>
          </a:p>
        </p:txBody>
      </p:sp>
    </p:spTree>
    <p:extLst>
      <p:ext uri="{BB962C8B-B14F-4D97-AF65-F5344CB8AC3E}">
        <p14:creationId xmlns:p14="http://schemas.microsoft.com/office/powerpoint/2010/main" val="79970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3" y="2003323"/>
            <a:ext cx="6511083" cy="373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622026" y="2282541"/>
            <a:ext cx="51329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2000" smtClean="0">
                <a:latin typeface="Cambria" panose="02040503050406030204" pitchFamily="18" charset="0"/>
              </a:rPr>
              <a:t>Neue </a:t>
            </a:r>
            <a:r>
              <a:rPr lang="de-DE" sz="2000">
                <a:latin typeface="Cambria" panose="02040503050406030204" pitchFamily="18" charset="0"/>
              </a:rPr>
              <a:t>miRNAs in </a:t>
            </a:r>
            <a:r>
              <a:rPr lang="de-DE" sz="2000" smtClean="0">
                <a:latin typeface="Cambria" panose="02040503050406030204" pitchFamily="18" charset="0"/>
              </a:rPr>
              <a:t>Säugetiren sind insbesondere im Gehirn stark exprimiert.</a:t>
            </a:r>
            <a:endParaRPr lang="de-DE" sz="200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sz="200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2000" smtClean="0">
                <a:latin typeface="Cambria" panose="02040503050406030204" pitchFamily="18" charset="0"/>
              </a:rPr>
              <a:t>Gene die im Säugerhirn exprimiert sind haben besonders lange </a:t>
            </a:r>
            <a:r>
              <a:rPr lang="de-DE" sz="2000">
                <a:latin typeface="Cambria" panose="02040503050406030204" pitchFamily="18" charset="0"/>
              </a:rPr>
              <a:t>3‘ UTRs.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sz="200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rgbClr val="C00000"/>
                </a:solidFill>
                <a:latin typeface="Cambria" panose="02040503050406030204" pitchFamily="18" charset="0"/>
              </a:rPr>
              <a:t>Annahme: Evolution von komplexen Genexpressions-Netzwerken im Gehirn von Säugetieren.</a:t>
            </a:r>
            <a:endParaRPr lang="de-DE" sz="2000">
              <a:latin typeface="Cambria" panose="020405030504060302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08" y="5833771"/>
            <a:ext cx="3877552" cy="22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0" y="975546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[...]</a:t>
            </a:r>
            <a:r>
              <a:rPr lang="en-US" sz="2000"/>
              <a:t> </a:t>
            </a:r>
            <a:r>
              <a:rPr lang="en-US">
                <a:solidFill>
                  <a:srgbClr val="C00000"/>
                </a:solidFill>
              </a:rPr>
              <a:t>there is a direct correlation between the number of miRNAs and morphological complexity</a:t>
            </a:r>
            <a:r>
              <a:rPr lang="en-US" sz="2000"/>
              <a:t>, </a:t>
            </a:r>
            <a:r>
              <a:rPr lang="en-US" sz="1600"/>
              <a:t>[...]</a:t>
            </a:r>
            <a:r>
              <a:rPr lang="en-US" sz="2000"/>
              <a:t>. </a:t>
            </a:r>
            <a:r>
              <a:rPr lang="en-US" sz="1000"/>
              <a:t>Berezikov, </a:t>
            </a:r>
            <a:r>
              <a:rPr lang="en-US" sz="1000" i="1"/>
              <a:t>Nature Reviews Genetics</a:t>
            </a:r>
            <a:r>
              <a:rPr lang="en-US" sz="1000"/>
              <a:t> 12, 846-860</a:t>
            </a:r>
            <a:endParaRPr lang="de-DE" sz="1000"/>
          </a:p>
        </p:txBody>
      </p:sp>
      <p:sp>
        <p:nvSpPr>
          <p:cNvPr id="9" name="Textfeld 8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miRNAs in der Evolution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0" y="6617848"/>
            <a:ext cx="36841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/>
              <a:t>Abbildung aus: Meunier </a:t>
            </a:r>
            <a:r>
              <a:rPr lang="de-DE" sz="1000"/>
              <a:t>et </a:t>
            </a:r>
            <a:r>
              <a:rPr lang="de-DE" sz="1000" smtClean="0"/>
              <a:t>al. </a:t>
            </a:r>
            <a:r>
              <a:rPr lang="de-DE" sz="1000" i="1" smtClean="0"/>
              <a:t>Genome </a:t>
            </a:r>
            <a:r>
              <a:rPr lang="de-DE" sz="1000" i="1"/>
              <a:t>Res</a:t>
            </a:r>
            <a:r>
              <a:rPr lang="de-DE" sz="1000"/>
              <a:t>. </a:t>
            </a:r>
            <a:r>
              <a:rPr lang="de-DE" sz="1000" smtClean="0"/>
              <a:t>2013;23(1</a:t>
            </a:r>
            <a:r>
              <a:rPr lang="de-DE" sz="1000"/>
              <a:t>):34-45.</a:t>
            </a:r>
          </a:p>
        </p:txBody>
      </p:sp>
    </p:spTree>
    <p:extLst>
      <p:ext uri="{BB962C8B-B14F-4D97-AF65-F5344CB8AC3E}">
        <p14:creationId xmlns:p14="http://schemas.microsoft.com/office/powerpoint/2010/main" val="83236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841665" y="1997454"/>
            <a:ext cx="49583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2000" smtClean="0">
                <a:latin typeface="Cambria" panose="02040503050406030204" pitchFamily="18" charset="0"/>
              </a:rPr>
              <a:t>Änderung der miRNA Expression im Laufe der Evolution</a:t>
            </a:r>
            <a:endParaRPr lang="de-DE" sz="200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sz="200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2000" smtClean="0">
                <a:latin typeface="Cambria" panose="02040503050406030204" pitchFamily="18" charset="0"/>
              </a:rPr>
              <a:t>‚Hebeleffekt‘ durch Regulierung anderer epigenetischer Faktoren</a:t>
            </a:r>
            <a:endParaRPr lang="de-DE" sz="2000">
              <a:latin typeface="Cambria" panose="020405030504060302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90" y="1768402"/>
            <a:ext cx="4017481" cy="20893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miRNAs in der Evolution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0" y="975546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[...]</a:t>
            </a:r>
            <a:r>
              <a:rPr lang="en-US" sz="2000"/>
              <a:t> </a:t>
            </a:r>
            <a:r>
              <a:rPr lang="en-US">
                <a:solidFill>
                  <a:srgbClr val="C00000"/>
                </a:solidFill>
              </a:rPr>
              <a:t>there is a direct correlation between the number of miRNAs and morphological complexity</a:t>
            </a:r>
            <a:r>
              <a:rPr lang="en-US" sz="2000"/>
              <a:t>, </a:t>
            </a:r>
            <a:r>
              <a:rPr lang="en-US" sz="1600"/>
              <a:t>[...]</a:t>
            </a:r>
            <a:r>
              <a:rPr lang="en-US" sz="2000"/>
              <a:t>. </a:t>
            </a:r>
            <a:r>
              <a:rPr lang="en-US" sz="1000"/>
              <a:t>Berezikov, </a:t>
            </a:r>
            <a:r>
              <a:rPr lang="en-US" sz="1000" i="1"/>
              <a:t>Nature Reviews Genetics</a:t>
            </a:r>
            <a:r>
              <a:rPr lang="en-US" sz="1000"/>
              <a:t> 12, 846-860</a:t>
            </a:r>
            <a:endParaRPr lang="de-DE" sz="100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r="55521"/>
          <a:stretch/>
        </p:blipFill>
        <p:spPr>
          <a:xfrm>
            <a:off x="9317251" y="3628670"/>
            <a:ext cx="1616745" cy="30418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0" y="4079045"/>
            <a:ext cx="1345587" cy="2591501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3126185" y="4133118"/>
            <a:ext cx="5430961" cy="2665247"/>
            <a:chOff x="3126185" y="4133118"/>
            <a:chExt cx="5430961" cy="2665247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6185" y="4133118"/>
              <a:ext cx="5430961" cy="2582284"/>
            </a:xfrm>
            <a:prstGeom prst="rect">
              <a:avLst/>
            </a:prstGeom>
          </p:spPr>
        </p:pic>
        <p:sp>
          <p:nvSpPr>
            <p:cNvPr id="3" name="Rechteck 2"/>
            <p:cNvSpPr/>
            <p:nvPr/>
          </p:nvSpPr>
          <p:spPr>
            <a:xfrm>
              <a:off x="8320842" y="6542726"/>
              <a:ext cx="206478" cy="255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5905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iopic.pku.edu.cn/upload/2015623105043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48" y="1360086"/>
            <a:ext cx="10165296" cy="48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713406" y="6596390"/>
            <a:ext cx="4478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50" smtClean="0"/>
              <a:t>Abbildung aus: Gou </a:t>
            </a:r>
            <a:r>
              <a:rPr lang="de-DE" sz="1050" dirty="0" smtClean="0"/>
              <a:t>et al. 2015, </a:t>
            </a:r>
            <a:r>
              <a:rPr lang="de-DE" sz="1050" b="1" i="1" dirty="0" err="1" smtClean="0"/>
              <a:t>Cell</a:t>
            </a:r>
            <a:r>
              <a:rPr lang="de-DE" sz="1050" dirty="0" smtClean="0"/>
              <a:t> 161:1437-1452.</a:t>
            </a:r>
            <a:endParaRPr lang="de-DE" sz="1050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piRNAs in Keimbahnzellen (Vertebraten). Epigenetische Reprogrammierung</a:t>
            </a:r>
            <a:endParaRPr lang="de-DE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39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9"/>
          <p:cNvCxnSpPr/>
          <p:nvPr/>
        </p:nvCxnSpPr>
        <p:spPr>
          <a:xfrm>
            <a:off x="2220662" y="43451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98" y="1431818"/>
            <a:ext cx="1476899" cy="420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Gerade Verbindung 12"/>
          <p:cNvCxnSpPr/>
          <p:nvPr/>
        </p:nvCxnSpPr>
        <p:spPr>
          <a:xfrm flipH="1">
            <a:off x="2789059" y="1850475"/>
            <a:ext cx="273789" cy="0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16"/>
          <p:cNvCxnSpPr/>
          <p:nvPr/>
        </p:nvCxnSpPr>
        <p:spPr>
          <a:xfrm flipH="1">
            <a:off x="2789059" y="2936325"/>
            <a:ext cx="273789" cy="0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7"/>
          <p:cNvCxnSpPr/>
          <p:nvPr/>
        </p:nvCxnSpPr>
        <p:spPr>
          <a:xfrm flipH="1">
            <a:off x="2408057" y="4050750"/>
            <a:ext cx="654791" cy="0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8"/>
          <p:cNvCxnSpPr/>
          <p:nvPr/>
        </p:nvCxnSpPr>
        <p:spPr>
          <a:xfrm flipH="1">
            <a:off x="2027057" y="5146125"/>
            <a:ext cx="1051296" cy="0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9"/>
          <p:cNvCxnSpPr/>
          <p:nvPr/>
        </p:nvCxnSpPr>
        <p:spPr>
          <a:xfrm>
            <a:off x="2789057" y="1850475"/>
            <a:ext cx="2" cy="1085850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22"/>
          <p:cNvCxnSpPr/>
          <p:nvPr/>
        </p:nvCxnSpPr>
        <p:spPr>
          <a:xfrm>
            <a:off x="2408057" y="2450549"/>
            <a:ext cx="2" cy="1600201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24"/>
          <p:cNvCxnSpPr/>
          <p:nvPr/>
        </p:nvCxnSpPr>
        <p:spPr>
          <a:xfrm>
            <a:off x="2027057" y="3545924"/>
            <a:ext cx="2" cy="1600201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27"/>
          <p:cNvCxnSpPr/>
          <p:nvPr/>
        </p:nvCxnSpPr>
        <p:spPr>
          <a:xfrm flipH="1">
            <a:off x="2461663" y="2450549"/>
            <a:ext cx="273789" cy="0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28"/>
          <p:cNvCxnSpPr/>
          <p:nvPr/>
        </p:nvCxnSpPr>
        <p:spPr>
          <a:xfrm flipH="1">
            <a:off x="2083767" y="3545924"/>
            <a:ext cx="273789" cy="0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29"/>
          <p:cNvCxnSpPr/>
          <p:nvPr/>
        </p:nvCxnSpPr>
        <p:spPr>
          <a:xfrm flipH="1">
            <a:off x="1753268" y="4346024"/>
            <a:ext cx="273789" cy="0"/>
          </a:xfrm>
          <a:prstGeom prst="line">
            <a:avLst/>
          </a:prstGeom>
          <a:ln w="635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Vollbild anzeige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23" y="1586140"/>
            <a:ext cx="616873" cy="53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pieren 18"/>
          <p:cNvGrpSpPr/>
          <p:nvPr/>
        </p:nvGrpSpPr>
        <p:grpSpPr>
          <a:xfrm rot="17426358">
            <a:off x="4769770" y="4908427"/>
            <a:ext cx="555977" cy="533936"/>
            <a:chOff x="2981171" y="4678956"/>
            <a:chExt cx="555977" cy="533936"/>
          </a:xfrm>
        </p:grpSpPr>
        <p:sp>
          <p:nvSpPr>
            <p:cNvPr id="20" name="Freihandform 19"/>
            <p:cNvSpPr/>
            <p:nvPr/>
          </p:nvSpPr>
          <p:spPr>
            <a:xfrm>
              <a:off x="3345339" y="4678956"/>
              <a:ext cx="191809" cy="152428"/>
            </a:xfrm>
            <a:custGeom>
              <a:avLst/>
              <a:gdLst>
                <a:gd name="connsiteX0" fmla="*/ 206741 w 1023436"/>
                <a:gd name="connsiteY0" fmla="*/ 447677 h 923983"/>
                <a:gd name="connsiteX1" fmla="*/ 711566 w 1023436"/>
                <a:gd name="connsiteY1" fmla="*/ 28577 h 923983"/>
                <a:gd name="connsiteX2" fmla="*/ 1016366 w 1023436"/>
                <a:gd name="connsiteY2" fmla="*/ 104777 h 923983"/>
                <a:gd name="connsiteX3" fmla="*/ 416291 w 1023436"/>
                <a:gd name="connsiteY3" fmla="*/ 647702 h 923983"/>
                <a:gd name="connsiteX4" fmla="*/ 263891 w 1023436"/>
                <a:gd name="connsiteY4" fmla="*/ 847727 h 923983"/>
                <a:gd name="connsiteX5" fmla="*/ 63866 w 1023436"/>
                <a:gd name="connsiteY5" fmla="*/ 923927 h 923983"/>
                <a:gd name="connsiteX6" fmla="*/ 6716 w 1023436"/>
                <a:gd name="connsiteY6" fmla="*/ 838202 h 923983"/>
                <a:gd name="connsiteX7" fmla="*/ 206741 w 1023436"/>
                <a:gd name="connsiteY7" fmla="*/ 447677 h 92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3436" h="923983">
                  <a:moveTo>
                    <a:pt x="206741" y="447677"/>
                  </a:moveTo>
                  <a:cubicBezTo>
                    <a:pt x="324216" y="312740"/>
                    <a:pt x="576629" y="85727"/>
                    <a:pt x="711566" y="28577"/>
                  </a:cubicBezTo>
                  <a:cubicBezTo>
                    <a:pt x="846503" y="-28573"/>
                    <a:pt x="1065579" y="1589"/>
                    <a:pt x="1016366" y="104777"/>
                  </a:cubicBezTo>
                  <a:cubicBezTo>
                    <a:pt x="967154" y="207964"/>
                    <a:pt x="541703" y="523877"/>
                    <a:pt x="416291" y="647702"/>
                  </a:cubicBezTo>
                  <a:cubicBezTo>
                    <a:pt x="290879" y="771527"/>
                    <a:pt x="322628" y="801690"/>
                    <a:pt x="263891" y="847727"/>
                  </a:cubicBezTo>
                  <a:cubicBezTo>
                    <a:pt x="205154" y="893764"/>
                    <a:pt x="106728" y="925514"/>
                    <a:pt x="63866" y="923927"/>
                  </a:cubicBezTo>
                  <a:cubicBezTo>
                    <a:pt x="21004" y="922340"/>
                    <a:pt x="-15509" y="917577"/>
                    <a:pt x="6716" y="838202"/>
                  </a:cubicBezTo>
                  <a:cubicBezTo>
                    <a:pt x="28941" y="758827"/>
                    <a:pt x="89266" y="582614"/>
                    <a:pt x="206741" y="447677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1" name="Freihandform 20"/>
            <p:cNvSpPr/>
            <p:nvPr/>
          </p:nvSpPr>
          <p:spPr>
            <a:xfrm rot="1457130">
              <a:off x="3130672" y="4849473"/>
              <a:ext cx="191809" cy="152428"/>
            </a:xfrm>
            <a:custGeom>
              <a:avLst/>
              <a:gdLst>
                <a:gd name="connsiteX0" fmla="*/ 206741 w 1023436"/>
                <a:gd name="connsiteY0" fmla="*/ 447677 h 923983"/>
                <a:gd name="connsiteX1" fmla="*/ 711566 w 1023436"/>
                <a:gd name="connsiteY1" fmla="*/ 28577 h 923983"/>
                <a:gd name="connsiteX2" fmla="*/ 1016366 w 1023436"/>
                <a:gd name="connsiteY2" fmla="*/ 104777 h 923983"/>
                <a:gd name="connsiteX3" fmla="*/ 416291 w 1023436"/>
                <a:gd name="connsiteY3" fmla="*/ 647702 h 923983"/>
                <a:gd name="connsiteX4" fmla="*/ 263891 w 1023436"/>
                <a:gd name="connsiteY4" fmla="*/ 847727 h 923983"/>
                <a:gd name="connsiteX5" fmla="*/ 63866 w 1023436"/>
                <a:gd name="connsiteY5" fmla="*/ 923927 h 923983"/>
                <a:gd name="connsiteX6" fmla="*/ 6716 w 1023436"/>
                <a:gd name="connsiteY6" fmla="*/ 838202 h 923983"/>
                <a:gd name="connsiteX7" fmla="*/ 206741 w 1023436"/>
                <a:gd name="connsiteY7" fmla="*/ 447677 h 92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3436" h="923983">
                  <a:moveTo>
                    <a:pt x="206741" y="447677"/>
                  </a:moveTo>
                  <a:cubicBezTo>
                    <a:pt x="324216" y="312740"/>
                    <a:pt x="576629" y="85727"/>
                    <a:pt x="711566" y="28577"/>
                  </a:cubicBezTo>
                  <a:cubicBezTo>
                    <a:pt x="846503" y="-28573"/>
                    <a:pt x="1065579" y="1589"/>
                    <a:pt x="1016366" y="104777"/>
                  </a:cubicBezTo>
                  <a:cubicBezTo>
                    <a:pt x="967154" y="207964"/>
                    <a:pt x="541703" y="523877"/>
                    <a:pt x="416291" y="647702"/>
                  </a:cubicBezTo>
                  <a:cubicBezTo>
                    <a:pt x="290879" y="771527"/>
                    <a:pt x="322628" y="801690"/>
                    <a:pt x="263891" y="847727"/>
                  </a:cubicBezTo>
                  <a:cubicBezTo>
                    <a:pt x="205154" y="893764"/>
                    <a:pt x="106728" y="925514"/>
                    <a:pt x="63866" y="923927"/>
                  </a:cubicBezTo>
                  <a:cubicBezTo>
                    <a:pt x="21004" y="922340"/>
                    <a:pt x="-15509" y="917577"/>
                    <a:pt x="6716" y="838202"/>
                  </a:cubicBezTo>
                  <a:cubicBezTo>
                    <a:pt x="28941" y="758827"/>
                    <a:pt x="89266" y="582614"/>
                    <a:pt x="206741" y="447677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2" name="Freihandform 21"/>
            <p:cNvSpPr/>
            <p:nvPr/>
          </p:nvSpPr>
          <p:spPr>
            <a:xfrm rot="19332864">
              <a:off x="2981171" y="5060463"/>
              <a:ext cx="191809" cy="152429"/>
            </a:xfrm>
            <a:custGeom>
              <a:avLst/>
              <a:gdLst>
                <a:gd name="connsiteX0" fmla="*/ 206741 w 1023436"/>
                <a:gd name="connsiteY0" fmla="*/ 447677 h 923983"/>
                <a:gd name="connsiteX1" fmla="*/ 711566 w 1023436"/>
                <a:gd name="connsiteY1" fmla="*/ 28577 h 923983"/>
                <a:gd name="connsiteX2" fmla="*/ 1016366 w 1023436"/>
                <a:gd name="connsiteY2" fmla="*/ 104777 h 923983"/>
                <a:gd name="connsiteX3" fmla="*/ 416291 w 1023436"/>
                <a:gd name="connsiteY3" fmla="*/ 647702 h 923983"/>
                <a:gd name="connsiteX4" fmla="*/ 263891 w 1023436"/>
                <a:gd name="connsiteY4" fmla="*/ 847727 h 923983"/>
                <a:gd name="connsiteX5" fmla="*/ 63866 w 1023436"/>
                <a:gd name="connsiteY5" fmla="*/ 923927 h 923983"/>
                <a:gd name="connsiteX6" fmla="*/ 6716 w 1023436"/>
                <a:gd name="connsiteY6" fmla="*/ 838202 h 923983"/>
                <a:gd name="connsiteX7" fmla="*/ 206741 w 1023436"/>
                <a:gd name="connsiteY7" fmla="*/ 447677 h 92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3436" h="923983">
                  <a:moveTo>
                    <a:pt x="206741" y="447677"/>
                  </a:moveTo>
                  <a:cubicBezTo>
                    <a:pt x="324216" y="312740"/>
                    <a:pt x="576629" y="85727"/>
                    <a:pt x="711566" y="28577"/>
                  </a:cubicBezTo>
                  <a:cubicBezTo>
                    <a:pt x="846503" y="-28573"/>
                    <a:pt x="1065579" y="1589"/>
                    <a:pt x="1016366" y="104777"/>
                  </a:cubicBezTo>
                  <a:cubicBezTo>
                    <a:pt x="967154" y="207964"/>
                    <a:pt x="541703" y="523877"/>
                    <a:pt x="416291" y="647702"/>
                  </a:cubicBezTo>
                  <a:cubicBezTo>
                    <a:pt x="290879" y="771527"/>
                    <a:pt x="322628" y="801690"/>
                    <a:pt x="263891" y="847727"/>
                  </a:cubicBezTo>
                  <a:cubicBezTo>
                    <a:pt x="205154" y="893764"/>
                    <a:pt x="106728" y="925514"/>
                    <a:pt x="63866" y="923927"/>
                  </a:cubicBezTo>
                  <a:cubicBezTo>
                    <a:pt x="21004" y="922340"/>
                    <a:pt x="-15509" y="917577"/>
                    <a:pt x="6716" y="838202"/>
                  </a:cubicBezTo>
                  <a:cubicBezTo>
                    <a:pt x="28941" y="758827"/>
                    <a:pt x="89266" y="582614"/>
                    <a:pt x="206741" y="447677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</p:grp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30" y="2537322"/>
            <a:ext cx="377457" cy="77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23" y="3820287"/>
            <a:ext cx="576263" cy="52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945980" y="5860500"/>
            <a:ext cx="390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Transposable Elemente (TE)</a:t>
            </a:r>
            <a:endParaRPr lang="de-DE" b="1" dirty="0" smtClean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r>
              <a:rPr lang="de-DE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ambria" panose="02040503050406030204" pitchFamily="18" charset="0"/>
              </a:rPr>
              <a:t>Single-</a:t>
            </a:r>
            <a:r>
              <a:rPr lang="de-DE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ambria" panose="02040503050406030204" pitchFamily="18" charset="0"/>
              </a:rPr>
              <a:t>copy</a:t>
            </a:r>
            <a:r>
              <a:rPr lang="de-DE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ambria" panose="02040503050406030204" pitchFamily="18" charset="0"/>
              </a:rPr>
              <a:t> DNA</a:t>
            </a:r>
            <a:endParaRPr lang="en-US" b="1" dirty="0">
              <a:solidFill>
                <a:schemeClr val="accent5">
                  <a:lumMod val="40000"/>
                  <a:lumOff val="6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677253" y="1850475"/>
            <a:ext cx="43672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latin typeface="Cambria" panose="02040503050406030204" pitchFamily="18" charset="0"/>
              </a:rPr>
              <a:t>„</a:t>
            </a:r>
            <a:r>
              <a:rPr lang="de-DE" sz="2000" b="1" dirty="0" err="1" smtClean="0">
                <a:latin typeface="Cambria" panose="02040503050406030204" pitchFamily="18" charset="0"/>
              </a:rPr>
              <a:t>copy</a:t>
            </a:r>
            <a:r>
              <a:rPr lang="de-DE" sz="2000" b="1" dirty="0" smtClean="0">
                <a:latin typeface="Cambria" panose="02040503050406030204" pitchFamily="18" charset="0"/>
              </a:rPr>
              <a:t> </a:t>
            </a:r>
            <a:r>
              <a:rPr lang="de-DE" sz="2000" b="1" dirty="0" err="1" smtClean="0">
                <a:latin typeface="Cambria" panose="02040503050406030204" pitchFamily="18" charset="0"/>
              </a:rPr>
              <a:t>and</a:t>
            </a:r>
            <a:r>
              <a:rPr lang="de-DE" sz="2000" b="1" dirty="0" smtClean="0">
                <a:latin typeface="Cambria" panose="02040503050406030204" pitchFamily="18" charset="0"/>
              </a:rPr>
              <a:t> </a:t>
            </a:r>
            <a:r>
              <a:rPr lang="de-DE" sz="2000" b="1" dirty="0" err="1" smtClean="0">
                <a:latin typeface="Cambria" panose="02040503050406030204" pitchFamily="18" charset="0"/>
              </a:rPr>
              <a:t>paste</a:t>
            </a:r>
            <a:r>
              <a:rPr lang="de-DE" sz="2000" b="1" smtClean="0">
                <a:latin typeface="Cambria" panose="02040503050406030204" pitchFamily="18" charset="0"/>
              </a:rPr>
              <a:t>“ (Klasse </a:t>
            </a:r>
            <a:r>
              <a:rPr lang="de-DE" sz="2000" b="1" dirty="0" smtClean="0">
                <a:latin typeface="Cambria" panose="02040503050406030204" pitchFamily="18" charset="0"/>
              </a:rPr>
              <a:t>I)</a:t>
            </a:r>
          </a:p>
          <a:p>
            <a:pPr algn="ctr"/>
            <a:r>
              <a:rPr lang="de-DE" i="1" u="sng" err="1" smtClean="0">
                <a:latin typeface="Cambria" panose="02040503050406030204" pitchFamily="18" charset="0"/>
              </a:rPr>
              <a:t>Retro</a:t>
            </a:r>
            <a:r>
              <a:rPr lang="de-DE" i="1" err="1" smtClean="0">
                <a:latin typeface="Cambria" panose="02040503050406030204" pitchFamily="18" charset="0"/>
              </a:rPr>
              <a:t>transposons</a:t>
            </a:r>
            <a:r>
              <a:rPr lang="de-DE" smtClean="0">
                <a:latin typeface="Cambria" panose="02040503050406030204" pitchFamily="18" charset="0"/>
              </a:rPr>
              <a:t> mit </a:t>
            </a:r>
            <a:r>
              <a:rPr lang="de-DE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RNA Zwischentstufe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27" name="Gerade Verbindung 7"/>
          <p:cNvCxnSpPr/>
          <p:nvPr/>
        </p:nvCxnSpPr>
        <p:spPr>
          <a:xfrm>
            <a:off x="7070162" y="2651996"/>
            <a:ext cx="1238250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0"/>
          <p:cNvCxnSpPr/>
          <p:nvPr/>
        </p:nvCxnSpPr>
        <p:spPr>
          <a:xfrm>
            <a:off x="7070162" y="2754665"/>
            <a:ext cx="1238250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1"/>
          <p:cNvCxnSpPr/>
          <p:nvPr/>
        </p:nvCxnSpPr>
        <p:spPr>
          <a:xfrm>
            <a:off x="8308412" y="2651996"/>
            <a:ext cx="1162049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/>
        </p:nvCxnSpPr>
        <p:spPr>
          <a:xfrm>
            <a:off x="9937186" y="2651996"/>
            <a:ext cx="771525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44"/>
          <p:cNvCxnSpPr/>
          <p:nvPr/>
        </p:nvCxnSpPr>
        <p:spPr>
          <a:xfrm>
            <a:off x="7536886" y="2651996"/>
            <a:ext cx="352426" cy="0"/>
          </a:xfrm>
          <a:prstGeom prst="line">
            <a:avLst/>
          </a:prstGeom>
          <a:ln w="63500" cap="sq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45"/>
          <p:cNvCxnSpPr/>
          <p:nvPr/>
        </p:nvCxnSpPr>
        <p:spPr>
          <a:xfrm>
            <a:off x="7536886" y="2753662"/>
            <a:ext cx="352426" cy="0"/>
          </a:xfrm>
          <a:prstGeom prst="line">
            <a:avLst/>
          </a:prstGeom>
          <a:ln w="63500" cap="sq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46"/>
          <p:cNvCxnSpPr/>
          <p:nvPr/>
        </p:nvCxnSpPr>
        <p:spPr>
          <a:xfrm>
            <a:off x="7536886" y="3236228"/>
            <a:ext cx="352426" cy="0"/>
          </a:xfrm>
          <a:prstGeom prst="line">
            <a:avLst/>
          </a:prstGeom>
          <a:ln w="63500" cap="sq">
            <a:solidFill>
              <a:srgbClr val="6CA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>
            <a:off x="7713099" y="2897542"/>
            <a:ext cx="0" cy="285750"/>
          </a:xfrm>
          <a:prstGeom prst="straightConnector1">
            <a:avLst/>
          </a:prstGeom>
          <a:ln w="38100" cap="sq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ihandform 34"/>
          <p:cNvSpPr/>
          <p:nvPr/>
        </p:nvSpPr>
        <p:spPr>
          <a:xfrm>
            <a:off x="8070287" y="2897543"/>
            <a:ext cx="1638300" cy="347110"/>
          </a:xfrm>
          <a:custGeom>
            <a:avLst/>
            <a:gdLst>
              <a:gd name="connsiteX0" fmla="*/ 0 w 1638300"/>
              <a:gd name="connsiteY0" fmla="*/ 276225 h 276225"/>
              <a:gd name="connsiteX1" fmla="*/ 1638300 w 1638300"/>
              <a:gd name="connsiteY1" fmla="*/ 276225 h 276225"/>
              <a:gd name="connsiteX2" fmla="*/ 1638300 w 1638300"/>
              <a:gd name="connsiteY2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8300" h="276225">
                <a:moveTo>
                  <a:pt x="0" y="276225"/>
                </a:moveTo>
                <a:lnTo>
                  <a:pt x="1638300" y="276225"/>
                </a:lnTo>
                <a:lnTo>
                  <a:pt x="1638300" y="0"/>
                </a:lnTo>
              </a:path>
            </a:pathLst>
          </a:custGeom>
          <a:noFill/>
          <a:ln w="38100" cap="sq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cxnSp>
        <p:nvCxnSpPr>
          <p:cNvPr id="36" name="Gerade Verbindung 50"/>
          <p:cNvCxnSpPr/>
          <p:nvPr/>
        </p:nvCxnSpPr>
        <p:spPr>
          <a:xfrm>
            <a:off x="9527611" y="2754665"/>
            <a:ext cx="352426" cy="0"/>
          </a:xfrm>
          <a:prstGeom prst="line">
            <a:avLst/>
          </a:prstGeom>
          <a:ln w="6350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/>
        </p:nvCxnSpPr>
        <p:spPr>
          <a:xfrm>
            <a:off x="9937186" y="2754665"/>
            <a:ext cx="771525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2"/>
          <p:cNvCxnSpPr/>
          <p:nvPr/>
        </p:nvCxnSpPr>
        <p:spPr>
          <a:xfrm>
            <a:off x="8308412" y="2754665"/>
            <a:ext cx="1162049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58"/>
          <p:cNvCxnSpPr/>
          <p:nvPr/>
        </p:nvCxnSpPr>
        <p:spPr>
          <a:xfrm>
            <a:off x="7053617" y="4989510"/>
            <a:ext cx="1238250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59"/>
          <p:cNvCxnSpPr/>
          <p:nvPr/>
        </p:nvCxnSpPr>
        <p:spPr>
          <a:xfrm>
            <a:off x="7053617" y="5092179"/>
            <a:ext cx="1238250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62"/>
          <p:cNvCxnSpPr/>
          <p:nvPr/>
        </p:nvCxnSpPr>
        <p:spPr>
          <a:xfrm>
            <a:off x="7520341" y="5620265"/>
            <a:ext cx="352426" cy="0"/>
          </a:xfrm>
          <a:prstGeom prst="line">
            <a:avLst/>
          </a:prstGeom>
          <a:ln w="6350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63"/>
          <p:cNvCxnSpPr/>
          <p:nvPr/>
        </p:nvCxnSpPr>
        <p:spPr>
          <a:xfrm>
            <a:off x="7520341" y="5092179"/>
            <a:ext cx="352426" cy="0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64"/>
          <p:cNvCxnSpPr/>
          <p:nvPr/>
        </p:nvCxnSpPr>
        <p:spPr>
          <a:xfrm>
            <a:off x="7520341" y="5526117"/>
            <a:ext cx="352426" cy="0"/>
          </a:xfrm>
          <a:prstGeom prst="line">
            <a:avLst/>
          </a:prstGeom>
          <a:ln w="6350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>
            <a:off x="7696554" y="5187431"/>
            <a:ext cx="0" cy="285750"/>
          </a:xfrm>
          <a:prstGeom prst="straightConnector1">
            <a:avLst/>
          </a:prstGeom>
          <a:ln w="38100" cap="sq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ihandform 44"/>
          <p:cNvSpPr/>
          <p:nvPr/>
        </p:nvSpPr>
        <p:spPr>
          <a:xfrm>
            <a:off x="8053742" y="5235057"/>
            <a:ext cx="1638300" cy="347110"/>
          </a:xfrm>
          <a:custGeom>
            <a:avLst/>
            <a:gdLst>
              <a:gd name="connsiteX0" fmla="*/ 0 w 1638300"/>
              <a:gd name="connsiteY0" fmla="*/ 276225 h 276225"/>
              <a:gd name="connsiteX1" fmla="*/ 1638300 w 1638300"/>
              <a:gd name="connsiteY1" fmla="*/ 276225 h 276225"/>
              <a:gd name="connsiteX2" fmla="*/ 1638300 w 1638300"/>
              <a:gd name="connsiteY2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8300" h="276225">
                <a:moveTo>
                  <a:pt x="0" y="276225"/>
                </a:moveTo>
                <a:lnTo>
                  <a:pt x="1638300" y="276225"/>
                </a:lnTo>
                <a:lnTo>
                  <a:pt x="1638300" y="0"/>
                </a:lnTo>
              </a:path>
            </a:pathLst>
          </a:custGeom>
          <a:noFill/>
          <a:ln w="38100" cap="sq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cxnSp>
        <p:nvCxnSpPr>
          <p:cNvPr id="46" name="Gerade Verbindung 67"/>
          <p:cNvCxnSpPr/>
          <p:nvPr/>
        </p:nvCxnSpPr>
        <p:spPr>
          <a:xfrm>
            <a:off x="9511066" y="5092179"/>
            <a:ext cx="352426" cy="0"/>
          </a:xfrm>
          <a:prstGeom prst="line">
            <a:avLst/>
          </a:prstGeom>
          <a:ln w="6350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68"/>
          <p:cNvCxnSpPr/>
          <p:nvPr/>
        </p:nvCxnSpPr>
        <p:spPr>
          <a:xfrm>
            <a:off x="9920641" y="5092179"/>
            <a:ext cx="771525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69"/>
          <p:cNvCxnSpPr/>
          <p:nvPr/>
        </p:nvCxnSpPr>
        <p:spPr>
          <a:xfrm>
            <a:off x="8291867" y="5092179"/>
            <a:ext cx="1162049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70"/>
          <p:cNvCxnSpPr/>
          <p:nvPr/>
        </p:nvCxnSpPr>
        <p:spPr>
          <a:xfrm>
            <a:off x="7525105" y="4989510"/>
            <a:ext cx="352426" cy="0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71"/>
          <p:cNvCxnSpPr/>
          <p:nvPr/>
        </p:nvCxnSpPr>
        <p:spPr>
          <a:xfrm>
            <a:off x="9511066" y="4989510"/>
            <a:ext cx="352426" cy="0"/>
          </a:xfrm>
          <a:prstGeom prst="line">
            <a:avLst/>
          </a:prstGeom>
          <a:ln w="6350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61"/>
          <p:cNvCxnSpPr/>
          <p:nvPr/>
        </p:nvCxnSpPr>
        <p:spPr>
          <a:xfrm>
            <a:off x="9920641" y="4989510"/>
            <a:ext cx="771525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60"/>
          <p:cNvCxnSpPr/>
          <p:nvPr/>
        </p:nvCxnSpPr>
        <p:spPr>
          <a:xfrm>
            <a:off x="8291867" y="4989510"/>
            <a:ext cx="1162049" cy="0"/>
          </a:xfrm>
          <a:prstGeom prst="line">
            <a:avLst/>
          </a:prstGeom>
          <a:ln w="63500" cap="sq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7196492" y="4219065"/>
            <a:ext cx="3352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smtClean="0">
                <a:latin typeface="Cambria" panose="02040503050406030204" pitchFamily="18" charset="0"/>
              </a:rPr>
              <a:t>„cut and paste“ (Klasse II)</a:t>
            </a:r>
          </a:p>
          <a:p>
            <a:pPr algn="ctr"/>
            <a:r>
              <a:rPr lang="de-DE" smtClean="0">
                <a:latin typeface="Cambria" panose="02040503050406030204" pitchFamily="18" charset="0"/>
              </a:rPr>
              <a:t>(DNA-) </a:t>
            </a:r>
            <a:r>
              <a:rPr lang="de-DE" i="1" smtClean="0">
                <a:latin typeface="Cambria" panose="02040503050406030204" pitchFamily="18" charset="0"/>
              </a:rPr>
              <a:t>Transposons</a:t>
            </a:r>
            <a:endParaRPr lang="en-US" i="1">
              <a:latin typeface="Cambria" panose="02040503050406030204" pitchFamily="18" charset="0"/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3623850" y="3532188"/>
            <a:ext cx="711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smtClean="0">
                <a:latin typeface="Cambria" panose="02040503050406030204" pitchFamily="18" charset="0"/>
              </a:rPr>
              <a:t>15%</a:t>
            </a:r>
            <a:endParaRPr lang="en-US" sz="1200">
              <a:latin typeface="Cambria" panose="02040503050406030204" pitchFamily="18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3638069" y="2431499"/>
            <a:ext cx="711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smtClean="0">
                <a:latin typeface="Cambria" panose="02040503050406030204" pitchFamily="18" charset="0"/>
              </a:rPr>
              <a:t>55%</a:t>
            </a:r>
            <a:endParaRPr lang="en-US" sz="1200">
              <a:latin typeface="Cambria" panose="02040503050406030204" pitchFamily="18" charset="0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3628544" y="1328472"/>
            <a:ext cx="711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smtClean="0">
                <a:latin typeface="Cambria" panose="02040503050406030204" pitchFamily="18" charset="0"/>
              </a:rPr>
              <a:t>75%</a:t>
            </a:r>
            <a:endParaRPr lang="en-US" sz="1200">
              <a:latin typeface="Cambria" panose="02040503050406030204" pitchFamily="18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3598042" y="4635448"/>
            <a:ext cx="711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smtClean="0">
                <a:latin typeface="Cambria" panose="02040503050406030204" pitchFamily="18" charset="0"/>
              </a:rPr>
              <a:t>3%</a:t>
            </a:r>
            <a:endParaRPr lang="en-US" sz="1200">
              <a:latin typeface="Cambria" panose="02040503050406030204" pitchFamily="18" charset="0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3675857" y="1364233"/>
            <a:ext cx="388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>
                <a:latin typeface="Cambria" panose="02040503050406030204" pitchFamily="18" charset="0"/>
              </a:rPr>
              <a:t>~</a:t>
            </a:r>
            <a:endParaRPr lang="en-US" sz="1200">
              <a:latin typeface="Cambria" panose="02040503050406030204" pitchFamily="18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3661952" y="2455397"/>
            <a:ext cx="388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>
                <a:latin typeface="Cambria" panose="02040503050406030204" pitchFamily="18" charset="0"/>
              </a:rPr>
              <a:t>~</a:t>
            </a:r>
            <a:endParaRPr lang="en-US" sz="1200">
              <a:latin typeface="Cambria" panose="02040503050406030204" pitchFamily="18" charset="0"/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3661952" y="3561235"/>
            <a:ext cx="388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>
                <a:latin typeface="Cambria" panose="02040503050406030204" pitchFamily="18" charset="0"/>
              </a:rPr>
              <a:t>~</a:t>
            </a:r>
            <a:endParaRPr lang="en-US" sz="1200">
              <a:latin typeface="Cambria" panose="02040503050406030204" pitchFamily="18" charset="0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3662264" y="4664324"/>
            <a:ext cx="388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>
                <a:latin typeface="Cambria" panose="02040503050406030204" pitchFamily="18" charset="0"/>
              </a:rPr>
              <a:t>~</a:t>
            </a:r>
            <a:endParaRPr lang="en-US" sz="1200">
              <a:latin typeface="Cambria" panose="02040503050406030204" pitchFamily="18" charset="0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Unmethylierte Transposons werden aktiv. </a:t>
            </a:r>
            <a:r>
              <a:rPr lang="de-DE" sz="2000" smtClean="0">
                <a:solidFill>
                  <a:srgbClr val="EB2226"/>
                </a:solidFill>
                <a:latin typeface="Cambria" panose="02040503050406030204" pitchFamily="18" charset="0"/>
              </a:rPr>
              <a:t>(EPI-) GENETISCHE GEFAHR!</a:t>
            </a:r>
            <a:endParaRPr lang="de-DE">
              <a:solidFill>
                <a:srgbClr val="EB2226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6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964145" y="1064776"/>
            <a:ext cx="8117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Cambria" panose="02040503050406030204" pitchFamily="18" charset="0"/>
              </a:rPr>
              <a:t>Evolution </a:t>
            </a:r>
            <a:r>
              <a:rPr lang="de-DE" smtClean="0">
                <a:latin typeface="Cambria" panose="02040503050406030204" pitchFamily="18" charset="0"/>
              </a:rPr>
              <a:t>und Ausbreitung mobiler </a:t>
            </a:r>
            <a:r>
              <a:rPr lang="de-DE">
                <a:latin typeface="Cambria" panose="02040503050406030204" pitchFamily="18" charset="0"/>
              </a:rPr>
              <a:t>DNA </a:t>
            </a:r>
            <a:r>
              <a:rPr lang="de-DE" smtClean="0">
                <a:latin typeface="Cambria" panose="02040503050406030204" pitchFamily="18" charset="0"/>
              </a:rPr>
              <a:t>wichtig in epigenetischer Hinsicht:</a:t>
            </a:r>
            <a:endParaRPr lang="de-DE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Transposons </a:t>
            </a:r>
            <a:r>
              <a:rPr lang="de-DE" smtClean="0">
                <a:latin typeface="Cambria" panose="02040503050406030204" pitchFamily="18" charset="0"/>
              </a:rPr>
              <a:t>werden von epigenetischen Faktoren kontrolliert.</a:t>
            </a:r>
            <a:endParaRPr lang="de-DE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Transposons </a:t>
            </a:r>
            <a:r>
              <a:rPr lang="de-DE" smtClean="0">
                <a:latin typeface="Cambria" panose="02040503050406030204" pitchFamily="18" charset="0"/>
              </a:rPr>
              <a:t>können epigenetische Muster verändern.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407000" y="5225079"/>
            <a:ext cx="6353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>
                <a:latin typeface="Cambria" panose="02040503050406030204" pitchFamily="18" charset="0"/>
              </a:rPr>
              <a:t>‚CCCTC-</a:t>
            </a:r>
            <a:r>
              <a:rPr lang="de-DE" dirty="0" err="1">
                <a:latin typeface="Cambria" panose="02040503050406030204" pitchFamily="18" charset="0"/>
              </a:rPr>
              <a:t>binding</a:t>
            </a:r>
            <a:r>
              <a:rPr lang="de-DE" dirty="0">
                <a:latin typeface="Cambria" panose="02040503050406030204" pitchFamily="18" charset="0"/>
              </a:rPr>
              <a:t> </a:t>
            </a:r>
            <a:r>
              <a:rPr lang="de-DE" dirty="0" err="1">
                <a:latin typeface="Cambria" panose="02040503050406030204" pitchFamily="18" charset="0"/>
              </a:rPr>
              <a:t>factor</a:t>
            </a:r>
            <a:r>
              <a:rPr lang="de-DE" dirty="0">
                <a:latin typeface="Cambria" panose="02040503050406030204" pitchFamily="18" charset="0"/>
              </a:rPr>
              <a:t>‘ (CTCF</a:t>
            </a:r>
            <a:r>
              <a:rPr lang="de-DE">
                <a:latin typeface="Cambria" panose="02040503050406030204" pitchFamily="18" charset="0"/>
              </a:rPr>
              <a:t>) </a:t>
            </a:r>
            <a:r>
              <a:rPr lang="de-DE" smtClean="0">
                <a:latin typeface="Cambria" panose="02040503050406030204" pitchFamily="18" charset="0"/>
              </a:rPr>
              <a:t>Bindestellen </a:t>
            </a:r>
            <a:r>
              <a:rPr lang="de-DE" dirty="0">
                <a:latin typeface="Cambria" panose="02040503050406030204" pitchFamily="18" charset="0"/>
              </a:rPr>
              <a:t>(33/34 bp</a:t>
            </a:r>
            <a:r>
              <a:rPr lang="de-DE">
                <a:latin typeface="Cambria" panose="02040503050406030204" pitchFamily="18" charset="0"/>
              </a:rPr>
              <a:t>) </a:t>
            </a:r>
            <a:r>
              <a:rPr lang="de-DE" smtClean="0">
                <a:latin typeface="Cambria" panose="02040503050406030204" pitchFamily="18" charset="0"/>
              </a:rPr>
              <a:t>werden durch verschiedene Transposons verbreitet.</a:t>
            </a:r>
            <a:endParaRPr lang="de-DE" dirty="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CTCF trennt </a:t>
            </a:r>
            <a:r>
              <a:rPr lang="de-DE">
                <a:latin typeface="Cambria" panose="02040503050406030204" pitchFamily="18" charset="0"/>
              </a:rPr>
              <a:t>heterochromatische </a:t>
            </a:r>
            <a:r>
              <a:rPr lang="de-DE" smtClean="0">
                <a:latin typeface="Cambria" panose="02040503050406030204" pitchFamily="18" charset="0"/>
              </a:rPr>
              <a:t>von euchromatischen DNA Abschnitten. Kann </a:t>
            </a:r>
            <a:r>
              <a:rPr lang="de-DE">
                <a:latin typeface="Cambria" panose="02040503050406030204" pitchFamily="18" charset="0"/>
              </a:rPr>
              <a:t>DNA </a:t>
            </a:r>
            <a:r>
              <a:rPr lang="de-DE" smtClean="0">
                <a:latin typeface="Cambria" panose="02040503050406030204" pitchFamily="18" charset="0"/>
              </a:rPr>
              <a:t>Methylatierung </a:t>
            </a:r>
            <a:r>
              <a:rPr lang="de-DE" dirty="0" err="1">
                <a:latin typeface="Cambria" panose="02040503050406030204" pitchFamily="18" charset="0"/>
              </a:rPr>
              <a:t>and</a:t>
            </a:r>
            <a:r>
              <a:rPr lang="de-DE" dirty="0">
                <a:latin typeface="Cambria" panose="02040503050406030204" pitchFamily="18" charset="0"/>
              </a:rPr>
              <a:t> </a:t>
            </a:r>
            <a:r>
              <a:rPr lang="de-DE">
                <a:latin typeface="Cambria" panose="02040503050406030204" pitchFamily="18" charset="0"/>
              </a:rPr>
              <a:t>repressive </a:t>
            </a:r>
            <a:r>
              <a:rPr lang="de-DE" smtClean="0">
                <a:latin typeface="Cambria" panose="02040503050406030204" pitchFamily="18" charset="0"/>
              </a:rPr>
              <a:t>Chromatin Modifikationen verhindern.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811686" y="2921517"/>
            <a:ext cx="3771900" cy="1238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873849" y="2849516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3030203" y="2849515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3181294" y="2849515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332930" y="2847826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3489284" y="2847825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3640375" y="2847825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2794213" y="3047031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950567" y="3047030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101658" y="3047030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3253294" y="3045341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409648" y="3045340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560739" y="3045340"/>
            <a:ext cx="72000" cy="72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811686" y="3838333"/>
            <a:ext cx="3771900" cy="1238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433697" y="3838332"/>
            <a:ext cx="360000" cy="1238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41" name="Freihandform 40"/>
          <p:cNvSpPr/>
          <p:nvPr/>
        </p:nvSpPr>
        <p:spPr>
          <a:xfrm>
            <a:off x="1626075" y="3995285"/>
            <a:ext cx="4162425" cy="1288433"/>
          </a:xfrm>
          <a:custGeom>
            <a:avLst/>
            <a:gdLst>
              <a:gd name="connsiteX0" fmla="*/ 4162425 w 4162425"/>
              <a:gd name="connsiteY0" fmla="*/ 1095375 h 1095375"/>
              <a:gd name="connsiteX1" fmla="*/ 4162425 w 4162425"/>
              <a:gd name="connsiteY1" fmla="*/ 742950 h 1095375"/>
              <a:gd name="connsiteX2" fmla="*/ 0 w 4162425"/>
              <a:gd name="connsiteY2" fmla="*/ 742950 h 1095375"/>
              <a:gd name="connsiteX3" fmla="*/ 0 w 4162425"/>
              <a:gd name="connsiteY3" fmla="*/ 0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095375">
                <a:moveTo>
                  <a:pt x="4162425" y="1095375"/>
                </a:moveTo>
                <a:lnTo>
                  <a:pt x="4162425" y="742950"/>
                </a:lnTo>
                <a:lnTo>
                  <a:pt x="0" y="74295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1263249" y="3541054"/>
            <a:ext cx="700896" cy="2898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Cambria" panose="02040503050406030204" pitchFamily="18" charset="0"/>
              </a:rPr>
              <a:t>CTCF</a:t>
            </a:r>
          </a:p>
        </p:txBody>
      </p:sp>
      <p:sp>
        <p:nvSpPr>
          <p:cNvPr id="43" name="Freihandform 42"/>
          <p:cNvSpPr/>
          <p:nvPr/>
        </p:nvSpPr>
        <p:spPr>
          <a:xfrm>
            <a:off x="2502374" y="3721618"/>
            <a:ext cx="381000" cy="104775"/>
          </a:xfrm>
          <a:custGeom>
            <a:avLst/>
            <a:gdLst>
              <a:gd name="connsiteX0" fmla="*/ 0 w 381000"/>
              <a:gd name="connsiteY0" fmla="*/ 104775 h 104775"/>
              <a:gd name="connsiteX1" fmla="*/ 0 w 381000"/>
              <a:gd name="connsiteY1" fmla="*/ 0 h 104775"/>
              <a:gd name="connsiteX2" fmla="*/ 381000 w 381000"/>
              <a:gd name="connsiteY2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104775">
                <a:moveTo>
                  <a:pt x="0" y="104775"/>
                </a:moveTo>
                <a:lnTo>
                  <a:pt x="0" y="0"/>
                </a:lnTo>
                <a:lnTo>
                  <a:pt x="381000" y="0"/>
                </a:ln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2403940" y="3398632"/>
            <a:ext cx="1381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Cambria" panose="02040503050406030204" pitchFamily="18" charset="0"/>
              </a:rPr>
              <a:t>Transkription</a:t>
            </a:r>
            <a:endParaRPr lang="de-DE" sz="1400" dirty="0">
              <a:latin typeface="Cambria" panose="02040503050406030204" pitchFamily="18" charset="0"/>
            </a:endParaRPr>
          </a:p>
        </p:txBody>
      </p:sp>
      <p:sp>
        <p:nvSpPr>
          <p:cNvPr id="47" name="Freihandform 46"/>
          <p:cNvSpPr/>
          <p:nvPr/>
        </p:nvSpPr>
        <p:spPr>
          <a:xfrm>
            <a:off x="2511907" y="2817200"/>
            <a:ext cx="288000" cy="104775"/>
          </a:xfrm>
          <a:custGeom>
            <a:avLst/>
            <a:gdLst>
              <a:gd name="connsiteX0" fmla="*/ 0 w 381000"/>
              <a:gd name="connsiteY0" fmla="*/ 104775 h 104775"/>
              <a:gd name="connsiteX1" fmla="*/ 0 w 381000"/>
              <a:gd name="connsiteY1" fmla="*/ 0 h 104775"/>
              <a:gd name="connsiteX2" fmla="*/ 381000 w 381000"/>
              <a:gd name="connsiteY2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104775">
                <a:moveTo>
                  <a:pt x="0" y="104775"/>
                </a:moveTo>
                <a:lnTo>
                  <a:pt x="0" y="0"/>
                </a:lnTo>
                <a:lnTo>
                  <a:pt x="381000" y="0"/>
                </a:lnTo>
              </a:path>
            </a:pathLst>
          </a:custGeom>
          <a:noFill/>
          <a:ln>
            <a:solidFill>
              <a:schemeClr val="tx1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008728" y="5283718"/>
            <a:ext cx="1351129" cy="27583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665489" y="3965278"/>
            <a:ext cx="1364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Transposon </a:t>
            </a:r>
            <a:r>
              <a:rPr lang="de-DE" sz="1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I</a:t>
            </a:r>
            <a:r>
              <a:rPr lang="de-DE" sz="1400" b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nsertion</a:t>
            </a:r>
            <a:endParaRPr lang="de-DE" sz="1400" b="1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1590075" y="3838331"/>
            <a:ext cx="72000" cy="1238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2"/>
          <a:srcRect t="76642" b="-786"/>
          <a:stretch/>
        </p:blipFill>
        <p:spPr>
          <a:xfrm>
            <a:off x="5891346" y="2589847"/>
            <a:ext cx="5629246" cy="2233124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7401635" y="6611779"/>
            <a:ext cx="4790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smtClean="0"/>
              <a:t>Abbildung aus: Schmidt et al. </a:t>
            </a:r>
            <a:r>
              <a:rPr lang="de-DE" sz="1000" i="1"/>
              <a:t>Cell</a:t>
            </a:r>
            <a:r>
              <a:rPr lang="de-DE" sz="1000"/>
              <a:t>. </a:t>
            </a:r>
            <a:r>
              <a:rPr lang="de-DE" sz="1000" smtClean="0"/>
              <a:t>2012;148(1-2</a:t>
            </a:r>
            <a:r>
              <a:rPr lang="de-DE" sz="1000"/>
              <a:t>):335-48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Unmethylierte Transposons werden aktiv. </a:t>
            </a:r>
            <a:r>
              <a:rPr lang="de-DE" sz="2000" smtClean="0">
                <a:solidFill>
                  <a:srgbClr val="EB2226"/>
                </a:solidFill>
                <a:latin typeface="Cambria" panose="02040503050406030204" pitchFamily="18" charset="0"/>
              </a:rPr>
              <a:t>(EPI-) GENETISCHE GEFAHR!</a:t>
            </a:r>
            <a:endParaRPr lang="de-DE">
              <a:solidFill>
                <a:srgbClr val="EB2226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52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76" y="2820552"/>
            <a:ext cx="3398188" cy="286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204939" y="2566031"/>
            <a:ext cx="5122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Epigenetische Regulierung (repressive Chromatin-Modifikationen) von Transposons kann Auswirkungen auf benachbarte Genorte haben.</a:t>
            </a:r>
            <a:endParaRPr lang="de-DE" dirty="0">
              <a:latin typeface="Cambria" panose="020405030504060302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319" y="3779943"/>
            <a:ext cx="3040284" cy="264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>
            <a:off x="1269390" y="2634271"/>
            <a:ext cx="3886202" cy="3054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1964145" y="1064776"/>
            <a:ext cx="8117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Cambria" panose="02040503050406030204" pitchFamily="18" charset="0"/>
              </a:rPr>
              <a:t>Evolution </a:t>
            </a:r>
            <a:r>
              <a:rPr lang="de-DE" smtClean="0">
                <a:latin typeface="Cambria" panose="02040503050406030204" pitchFamily="18" charset="0"/>
              </a:rPr>
              <a:t>und Ausbreitung mobiler </a:t>
            </a:r>
            <a:r>
              <a:rPr lang="de-DE">
                <a:latin typeface="Cambria" panose="02040503050406030204" pitchFamily="18" charset="0"/>
              </a:rPr>
              <a:t>DNA </a:t>
            </a:r>
            <a:r>
              <a:rPr lang="de-DE" smtClean="0">
                <a:latin typeface="Cambria" panose="02040503050406030204" pitchFamily="18" charset="0"/>
              </a:rPr>
              <a:t>wichtig in epigenetischer Hinsicht:</a:t>
            </a:r>
            <a:endParaRPr lang="de-DE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Transposons </a:t>
            </a:r>
            <a:r>
              <a:rPr lang="de-DE" smtClean="0">
                <a:latin typeface="Cambria" panose="02040503050406030204" pitchFamily="18" charset="0"/>
              </a:rPr>
              <a:t>werden von epigenetischen Faktoren kontrolliert.</a:t>
            </a:r>
            <a:endParaRPr lang="de-DE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Cambria" panose="02040503050406030204" pitchFamily="18" charset="0"/>
              </a:rPr>
              <a:t>Transposons </a:t>
            </a:r>
            <a:r>
              <a:rPr lang="de-DE" smtClean="0">
                <a:latin typeface="Cambria" panose="02040503050406030204" pitchFamily="18" charset="0"/>
              </a:rPr>
              <a:t>können epigenetische Muster verändern.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Unmethylierte Transposons werden aktiv. </a:t>
            </a:r>
            <a:r>
              <a:rPr lang="de-DE" sz="2000" smtClean="0">
                <a:solidFill>
                  <a:srgbClr val="EB2226"/>
                </a:solidFill>
                <a:latin typeface="Cambria" panose="02040503050406030204" pitchFamily="18" charset="0"/>
              </a:rPr>
              <a:t>(EPI-) GENETISCHE GEFAHR!</a:t>
            </a:r>
            <a:endParaRPr lang="de-DE">
              <a:solidFill>
                <a:srgbClr val="EB2226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57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946013" y="2387098"/>
            <a:ext cx="206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/>
              <a:t>1809-1882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195673" y="1897821"/>
            <a:ext cx="362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smtClean="0">
                <a:latin typeface="Book Antiqua" pitchFamily="18" charset="0"/>
              </a:rPr>
              <a:t>Darvin</a:t>
            </a:r>
            <a:endParaRPr lang="de-DE" sz="3200">
              <a:latin typeface="Book Antiqua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628" y="2756430"/>
            <a:ext cx="1891645" cy="230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2999"/>
          <a:stretch/>
        </p:blipFill>
        <p:spPr bwMode="auto">
          <a:xfrm>
            <a:off x="6215989" y="2571764"/>
            <a:ext cx="2805377" cy="203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862028" y="1940790"/>
            <a:ext cx="393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Evolution durch natürliche Selektion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Ein Streifzug durch die Geschichte der Evolutionstheorie...</a:t>
            </a:r>
            <a:endParaRPr lang="de-DE" sz="36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2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-2" r="61903"/>
          <a:stretch/>
        </p:blipFill>
        <p:spPr>
          <a:xfrm>
            <a:off x="2354471" y="1110616"/>
            <a:ext cx="2412000" cy="550116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35323" y="6611779"/>
            <a:ext cx="4685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smtClean="0"/>
              <a:t>Abbildung aus: Luteijn </a:t>
            </a:r>
            <a:r>
              <a:rPr lang="fr-FR" sz="1000" dirty="0" smtClean="0"/>
              <a:t>and Ketting 2013. </a:t>
            </a:r>
            <a:r>
              <a:rPr lang="fr-FR" sz="1000" b="1" i="1" dirty="0" smtClean="0"/>
              <a:t>Nature </a:t>
            </a:r>
            <a:r>
              <a:rPr lang="fr-FR" sz="1000" b="1" i="1" dirty="0" err="1" smtClean="0"/>
              <a:t>Reviews</a:t>
            </a:r>
            <a:r>
              <a:rPr lang="fr-FR" sz="1000" b="1" i="1" dirty="0" smtClean="0"/>
              <a:t> </a:t>
            </a:r>
            <a:r>
              <a:rPr lang="fr-FR" sz="1000" b="1" i="1" dirty="0" err="1" smtClean="0"/>
              <a:t>Genetics</a:t>
            </a:r>
            <a:r>
              <a:rPr lang="fr-FR" sz="1000" dirty="0" smtClean="0"/>
              <a:t>, 14:523-534</a:t>
            </a:r>
            <a:endParaRPr lang="de-DE" sz="10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38098" r="-6338"/>
          <a:stretch/>
        </p:blipFill>
        <p:spPr>
          <a:xfrm>
            <a:off x="5903244" y="1110616"/>
            <a:ext cx="4320000" cy="550116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957011" y="5951469"/>
            <a:ext cx="1826960" cy="393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ogen 7"/>
          <p:cNvSpPr/>
          <p:nvPr/>
        </p:nvSpPr>
        <p:spPr>
          <a:xfrm rot="10800000">
            <a:off x="3310202" y="6023125"/>
            <a:ext cx="4570493" cy="588654"/>
          </a:xfrm>
          <a:custGeom>
            <a:avLst/>
            <a:gdLst>
              <a:gd name="connsiteX0" fmla="*/ 585 w 4996991"/>
              <a:gd name="connsiteY0" fmla="*/ 734427 h 1437741"/>
              <a:gd name="connsiteX1" fmla="*/ 2427221 w 4996991"/>
              <a:gd name="connsiteY1" fmla="*/ 292 h 1437741"/>
              <a:gd name="connsiteX2" fmla="*/ 4570482 w 4996991"/>
              <a:gd name="connsiteY2" fmla="*/ 317155 h 1437741"/>
              <a:gd name="connsiteX3" fmla="*/ 2498496 w 4996991"/>
              <a:gd name="connsiteY3" fmla="*/ 718871 h 1437741"/>
              <a:gd name="connsiteX4" fmla="*/ 585 w 4996991"/>
              <a:gd name="connsiteY4" fmla="*/ 734427 h 1437741"/>
              <a:gd name="connsiteX0" fmla="*/ 585 w 4996991"/>
              <a:gd name="connsiteY0" fmla="*/ 734427 h 1437741"/>
              <a:gd name="connsiteX1" fmla="*/ 2427221 w 4996991"/>
              <a:gd name="connsiteY1" fmla="*/ 292 h 1437741"/>
              <a:gd name="connsiteX2" fmla="*/ 4570482 w 4996991"/>
              <a:gd name="connsiteY2" fmla="*/ 317155 h 1437741"/>
              <a:gd name="connsiteX0" fmla="*/ 596 w 4570493"/>
              <a:gd name="connsiteY0" fmla="*/ 734428 h 1404701"/>
              <a:gd name="connsiteX1" fmla="*/ 2427232 w 4570493"/>
              <a:gd name="connsiteY1" fmla="*/ 293 h 1404701"/>
              <a:gd name="connsiteX2" fmla="*/ 4570493 w 4570493"/>
              <a:gd name="connsiteY2" fmla="*/ 317156 h 1404701"/>
              <a:gd name="connsiteX3" fmla="*/ 2691012 w 4570493"/>
              <a:gd name="connsiteY3" fmla="*/ 1404672 h 1404701"/>
              <a:gd name="connsiteX4" fmla="*/ 596 w 4570493"/>
              <a:gd name="connsiteY4" fmla="*/ 734428 h 1404701"/>
              <a:gd name="connsiteX0" fmla="*/ 596 w 4570493"/>
              <a:gd name="connsiteY0" fmla="*/ 734428 h 1404701"/>
              <a:gd name="connsiteX1" fmla="*/ 2427232 w 4570493"/>
              <a:gd name="connsiteY1" fmla="*/ 293 h 1404701"/>
              <a:gd name="connsiteX2" fmla="*/ 4570493 w 4570493"/>
              <a:gd name="connsiteY2" fmla="*/ 317156 h 1404701"/>
              <a:gd name="connsiteX0" fmla="*/ 596 w 4570493"/>
              <a:gd name="connsiteY0" fmla="*/ 734428 h 734428"/>
              <a:gd name="connsiteX1" fmla="*/ 2427232 w 4570493"/>
              <a:gd name="connsiteY1" fmla="*/ 293 h 734428"/>
              <a:gd name="connsiteX2" fmla="*/ 4570493 w 4570493"/>
              <a:gd name="connsiteY2" fmla="*/ 317156 h 734428"/>
              <a:gd name="connsiteX3" fmla="*/ 2438348 w 4570493"/>
              <a:gd name="connsiteY3" fmla="*/ 297766 h 734428"/>
              <a:gd name="connsiteX4" fmla="*/ 596 w 4570493"/>
              <a:gd name="connsiteY4" fmla="*/ 734428 h 734428"/>
              <a:gd name="connsiteX0" fmla="*/ 596 w 4570493"/>
              <a:gd name="connsiteY0" fmla="*/ 734428 h 734428"/>
              <a:gd name="connsiteX1" fmla="*/ 2427232 w 4570493"/>
              <a:gd name="connsiteY1" fmla="*/ 293 h 734428"/>
              <a:gd name="connsiteX2" fmla="*/ 4570493 w 4570493"/>
              <a:gd name="connsiteY2" fmla="*/ 317156 h 73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0493" h="734428" stroke="0" extrusionOk="0">
                <a:moveTo>
                  <a:pt x="596" y="734428"/>
                </a:moveTo>
                <a:cubicBezTo>
                  <a:pt x="-29120" y="339432"/>
                  <a:pt x="1054626" y="11563"/>
                  <a:pt x="2427232" y="293"/>
                </a:cubicBezTo>
                <a:cubicBezTo>
                  <a:pt x="3283167" y="-6735"/>
                  <a:pt x="4091990" y="112843"/>
                  <a:pt x="4570493" y="317156"/>
                </a:cubicBezTo>
                <a:lnTo>
                  <a:pt x="2438348" y="297766"/>
                </a:lnTo>
                <a:cubicBezTo>
                  <a:pt x="1605711" y="302951"/>
                  <a:pt x="833233" y="729243"/>
                  <a:pt x="596" y="734428"/>
                </a:cubicBezTo>
                <a:close/>
              </a:path>
              <a:path w="4570493" h="734428" fill="none">
                <a:moveTo>
                  <a:pt x="596" y="734428"/>
                </a:moveTo>
                <a:cubicBezTo>
                  <a:pt x="-29120" y="339432"/>
                  <a:pt x="1054626" y="11563"/>
                  <a:pt x="2427232" y="293"/>
                </a:cubicBezTo>
                <a:cubicBezTo>
                  <a:pt x="3283167" y="-6735"/>
                  <a:pt x="4091990" y="112843"/>
                  <a:pt x="4570493" y="317156"/>
                </a:cubicBezTo>
              </a:path>
            </a:pathLst>
          </a:custGeom>
          <a:ln w="15875">
            <a:solidFill>
              <a:schemeClr val="tx1">
                <a:lumMod val="75000"/>
                <a:lumOff val="25000"/>
              </a:schemeClr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Bogen 8"/>
          <p:cNvSpPr/>
          <p:nvPr/>
        </p:nvSpPr>
        <p:spPr>
          <a:xfrm rot="404371">
            <a:off x="4008260" y="2691830"/>
            <a:ext cx="3551913" cy="1263316"/>
          </a:xfrm>
          <a:prstGeom prst="arc">
            <a:avLst>
              <a:gd name="adj1" fmla="val 11299431"/>
              <a:gd name="adj2" fmla="val 21034418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3992644" y="6080883"/>
            <a:ext cx="1910599" cy="26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 rot="16200000">
            <a:off x="-1696567" y="3314194"/>
            <a:ext cx="632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solidFill>
                  <a:srgbClr val="FFC000"/>
                </a:solidFill>
              </a:rPr>
              <a:t>primäre</a:t>
            </a:r>
            <a:r>
              <a:rPr lang="de-DE" sz="3600" smtClean="0"/>
              <a:t> piRNA Prozessierung</a:t>
            </a:r>
            <a:endParaRPr lang="de-DE" sz="3600" dirty="0"/>
          </a:p>
        </p:txBody>
      </p:sp>
      <p:sp>
        <p:nvSpPr>
          <p:cNvPr id="13" name="Textfeld 12"/>
          <p:cNvSpPr txBox="1"/>
          <p:nvPr/>
        </p:nvSpPr>
        <p:spPr>
          <a:xfrm rot="16200000">
            <a:off x="7295561" y="3314193"/>
            <a:ext cx="613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solidFill>
                  <a:srgbClr val="FFC000"/>
                </a:solidFill>
              </a:rPr>
              <a:t>sekundäre</a:t>
            </a:r>
            <a:r>
              <a:rPr lang="de-DE" sz="3600" smtClean="0"/>
              <a:t> piRNA Prozessierung</a:t>
            </a:r>
            <a:endParaRPr lang="de-DE" sz="3600" dirty="0"/>
          </a:p>
        </p:txBody>
      </p:sp>
      <p:sp>
        <p:nvSpPr>
          <p:cNvPr id="14" name="Rechteck 13"/>
          <p:cNvSpPr/>
          <p:nvPr/>
        </p:nvSpPr>
        <p:spPr>
          <a:xfrm>
            <a:off x="8349026" y="6218747"/>
            <a:ext cx="1826960" cy="393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piRNA Interferenz (piRNAi)</a:t>
            </a:r>
            <a:endParaRPr lang="de-DE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31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52559" r="49926" b="-444"/>
          <a:stretch/>
        </p:blipFill>
        <p:spPr bwMode="auto">
          <a:xfrm>
            <a:off x="2380722" y="2630279"/>
            <a:ext cx="4154548" cy="3192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feld 29"/>
          <p:cNvSpPr txBox="1"/>
          <p:nvPr/>
        </p:nvSpPr>
        <p:spPr>
          <a:xfrm>
            <a:off x="8155858" y="6611779"/>
            <a:ext cx="4036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smtClean="0"/>
              <a:t>Abbildung aus: Brennecke </a:t>
            </a:r>
            <a:r>
              <a:rPr lang="fr-FR" sz="1000" dirty="0" smtClean="0"/>
              <a:t>et al. 2007, </a:t>
            </a:r>
            <a:r>
              <a:rPr lang="de-DE" sz="1000" b="1" i="1" dirty="0" err="1" smtClean="0"/>
              <a:t>Cell</a:t>
            </a:r>
            <a:r>
              <a:rPr lang="de-DE" sz="1000" dirty="0" smtClean="0"/>
              <a:t> 128:1089-1103</a:t>
            </a:r>
            <a:endParaRPr lang="de-DE" sz="1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789" y="2759493"/>
            <a:ext cx="2034608" cy="682300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52" y="1389654"/>
            <a:ext cx="576263" cy="52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273146" y="1188120"/>
            <a:ext cx="7645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i="1" smtClean="0"/>
              <a:t>piRNAs sind länger als </a:t>
            </a:r>
            <a:r>
              <a:rPr lang="de-DE" sz="2400" i="1" dirty="0" err="1" smtClean="0"/>
              <a:t>miRNAs</a:t>
            </a:r>
            <a:endParaRPr lang="de-DE" sz="2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Charakteristika von piRNAs: Länge</a:t>
            </a:r>
            <a:endParaRPr lang="de-DE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8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52" y="1389654"/>
            <a:ext cx="576263" cy="52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1917489" y="2358367"/>
            <a:ext cx="4671564" cy="3757183"/>
            <a:chOff x="2316737" y="2507292"/>
            <a:chExt cx="3906458" cy="3054639"/>
          </a:xfrm>
        </p:grpSpPr>
        <p:pic>
          <p:nvPicPr>
            <p:cNvPr id="21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57179" r="61773" b="420"/>
            <a:stretch/>
          </p:blipFill>
          <p:spPr bwMode="auto">
            <a:xfrm>
              <a:off x="2746511" y="2507292"/>
              <a:ext cx="3476683" cy="2990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feld 23"/>
            <p:cNvSpPr txBox="1"/>
            <p:nvPr/>
          </p:nvSpPr>
          <p:spPr>
            <a:xfrm rot="16200000">
              <a:off x="2096897" y="2845274"/>
              <a:ext cx="825734" cy="386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 smtClean="0">
                  <a:latin typeface="Cambria" panose="02040503050406030204" pitchFamily="18" charset="0"/>
                </a:rPr>
                <a:t>Piwi</a:t>
              </a:r>
              <a:endParaRPr lang="de-DE" sz="2400" dirty="0">
                <a:latin typeface="Cambria" panose="02040503050406030204" pitchFamily="18" charset="0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 rot="16200000">
              <a:off x="2096898" y="3637956"/>
              <a:ext cx="825734" cy="386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 smtClean="0">
                  <a:latin typeface="Cambria" panose="02040503050406030204" pitchFamily="18" charset="0"/>
                </a:rPr>
                <a:t>Aub</a:t>
              </a:r>
              <a:endParaRPr lang="de-DE" sz="2400" dirty="0">
                <a:latin typeface="Cambria" panose="02040503050406030204" pitchFamily="18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 rot="16200000">
              <a:off x="2096898" y="4441658"/>
              <a:ext cx="825734" cy="386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 smtClean="0">
                  <a:latin typeface="Cambria" panose="02040503050406030204" pitchFamily="18" charset="0"/>
                </a:rPr>
                <a:t>Ago3</a:t>
              </a:r>
              <a:endParaRPr lang="de-DE" sz="2400" dirty="0">
                <a:latin typeface="Cambria" panose="02040503050406030204" pitchFamily="18" charset="0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3100083" y="5236636"/>
              <a:ext cx="3123112" cy="3252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smtClean="0">
                  <a:latin typeface="Cambria" panose="02040503050406030204" pitchFamily="18" charset="0"/>
                </a:rPr>
                <a:t>nt Position</a:t>
              </a:r>
              <a:endParaRPr lang="de-DE" sz="2000" dirty="0">
                <a:latin typeface="Cambria" panose="02040503050406030204" pitchFamily="18" charset="0"/>
              </a:endParaRP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2273146" y="1188120"/>
            <a:ext cx="7645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i="1" smtClean="0"/>
              <a:t>piRNAs haben typischerweise ein </a:t>
            </a:r>
            <a:r>
              <a:rPr lang="de-DE" sz="2400" i="1" smtClean="0">
                <a:solidFill>
                  <a:schemeClr val="accent5">
                    <a:lumMod val="75000"/>
                  </a:schemeClr>
                </a:solidFill>
              </a:rPr>
              <a:t>1U</a:t>
            </a:r>
            <a:r>
              <a:rPr lang="de-DE" sz="2400" i="1" smtClean="0"/>
              <a:t> oder </a:t>
            </a:r>
            <a:r>
              <a:rPr lang="de-DE" sz="2400" i="1" dirty="0" smtClean="0">
                <a:solidFill>
                  <a:srgbClr val="C00000"/>
                </a:solidFill>
              </a:rPr>
              <a:t>10A</a:t>
            </a:r>
            <a:endParaRPr lang="de-DE" sz="2400" i="1" dirty="0">
              <a:solidFill>
                <a:srgbClr val="C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Charakteristika von piRNAs: Nukleotid-Präferenz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155858" y="6611779"/>
            <a:ext cx="4036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smtClean="0"/>
              <a:t>Abbildung aus: Brennecke </a:t>
            </a:r>
            <a:r>
              <a:rPr lang="fr-FR" sz="1000" dirty="0" smtClean="0"/>
              <a:t>et al. 2007, </a:t>
            </a:r>
            <a:r>
              <a:rPr lang="de-DE" sz="1000" b="1" i="1" dirty="0" err="1" smtClean="0"/>
              <a:t>Cell</a:t>
            </a:r>
            <a:r>
              <a:rPr lang="de-DE" sz="1000" dirty="0" smtClean="0"/>
              <a:t> 128:1089-1103</a:t>
            </a:r>
            <a:endParaRPr lang="de-DE" sz="10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392" y="2313703"/>
            <a:ext cx="1775052" cy="158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0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3" t="26443" r="13854" b="-1389"/>
          <a:stretch/>
        </p:blipFill>
        <p:spPr bwMode="auto">
          <a:xfrm>
            <a:off x="3057779" y="1978976"/>
            <a:ext cx="2481629" cy="447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feld 33"/>
          <p:cNvSpPr txBox="1"/>
          <p:nvPr/>
        </p:nvSpPr>
        <p:spPr>
          <a:xfrm>
            <a:off x="3732908" y="5109995"/>
            <a:ext cx="113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sense</a:t>
            </a:r>
          </a:p>
          <a:p>
            <a:pPr algn="ctr"/>
            <a:r>
              <a:rPr lang="de-DE" sz="120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TE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3732908" y="3652908"/>
            <a:ext cx="113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antisense </a:t>
            </a:r>
          </a:p>
          <a:p>
            <a:pPr algn="ctr"/>
            <a:r>
              <a:rPr lang="de-DE" sz="120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TE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3732908" y="2181475"/>
            <a:ext cx="113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antisense </a:t>
            </a:r>
          </a:p>
          <a:p>
            <a:pPr algn="ctr"/>
            <a:r>
              <a:rPr lang="de-DE" sz="120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TE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3092904" y="2472467"/>
            <a:ext cx="578286" cy="3575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 rot="16200000">
            <a:off x="3001217" y="2409676"/>
            <a:ext cx="82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mbria" panose="02040503050406030204" pitchFamily="18" charset="0"/>
              </a:rPr>
              <a:t>Piwi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 rot="16200000">
            <a:off x="3001217" y="3888025"/>
            <a:ext cx="82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mbria" panose="02040503050406030204" pitchFamily="18" charset="0"/>
              </a:rPr>
              <a:t>Aub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 rot="16200000">
            <a:off x="3001217" y="5416731"/>
            <a:ext cx="82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mbria" panose="02040503050406030204" pitchFamily="18" charset="0"/>
              </a:rPr>
              <a:t>Ago3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457632" y="1195413"/>
            <a:ext cx="9276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i="1" smtClean="0"/>
              <a:t>primäre und sekundäre piRNAs haben unterschiedliche Strang-Polarität</a:t>
            </a:r>
            <a:endParaRPr lang="de-DE" sz="2400" i="1" dirty="0"/>
          </a:p>
        </p:txBody>
      </p:sp>
      <p:pic>
        <p:nvPicPr>
          <p:cNvPr id="43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52" y="1389654"/>
            <a:ext cx="576263" cy="52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Charakteristika von piRNAs: Transposon-Komposition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8155858" y="6611779"/>
            <a:ext cx="4036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smtClean="0"/>
              <a:t>Abbildung aus: Brennecke </a:t>
            </a:r>
            <a:r>
              <a:rPr lang="fr-FR" sz="1000" dirty="0" smtClean="0"/>
              <a:t>et al. 2007, </a:t>
            </a:r>
            <a:r>
              <a:rPr lang="de-DE" sz="1000" b="1" i="1" dirty="0" err="1" smtClean="0"/>
              <a:t>Cell</a:t>
            </a:r>
            <a:r>
              <a:rPr lang="de-DE" sz="1000" dirty="0" smtClean="0"/>
              <a:t> 128:1089-1103</a:t>
            </a:r>
            <a:endParaRPr lang="de-DE" sz="10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392" y="2313703"/>
            <a:ext cx="1775052" cy="158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0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392" y="2313703"/>
            <a:ext cx="1775052" cy="1582021"/>
          </a:xfrm>
          <a:prstGeom prst="rect">
            <a:avLst/>
          </a:prstGeom>
        </p:spPr>
      </p:pic>
      <p:sp>
        <p:nvSpPr>
          <p:cNvPr id="42" name="Textfeld 41"/>
          <p:cNvSpPr txBox="1"/>
          <p:nvPr/>
        </p:nvSpPr>
        <p:spPr>
          <a:xfrm>
            <a:off x="1634613" y="1185997"/>
            <a:ext cx="8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i="1" smtClean="0"/>
              <a:t>primäre und sekundäre piRNAs weisen eine Ping-Pong Signatur auf</a:t>
            </a:r>
            <a:endParaRPr lang="de-DE" sz="2400" i="1" dirty="0"/>
          </a:p>
        </p:txBody>
      </p:sp>
      <p:cxnSp>
        <p:nvCxnSpPr>
          <p:cNvPr id="3" name="Gerader Verbinder 2"/>
          <p:cNvCxnSpPr/>
          <p:nvPr/>
        </p:nvCxnSpPr>
        <p:spPr>
          <a:xfrm>
            <a:off x="490192" y="4450280"/>
            <a:ext cx="536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/>
          <p:cNvGrpSpPr/>
          <p:nvPr/>
        </p:nvGrpSpPr>
        <p:grpSpPr>
          <a:xfrm flipV="1">
            <a:off x="2854640" y="3815911"/>
            <a:ext cx="1482315" cy="1357638"/>
            <a:chOff x="2968500" y="2902946"/>
            <a:chExt cx="1482315" cy="1358877"/>
          </a:xfrm>
        </p:grpSpPr>
        <p:sp>
          <p:nvSpPr>
            <p:cNvPr id="5" name="Rechteck 4"/>
            <p:cNvSpPr/>
            <p:nvPr/>
          </p:nvSpPr>
          <p:spPr>
            <a:xfrm>
              <a:off x="3545595" y="2902946"/>
              <a:ext cx="325286" cy="13588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cxnSp>
          <p:nvCxnSpPr>
            <p:cNvPr id="16" name="Gerader Verbinder 15"/>
            <p:cNvCxnSpPr/>
            <p:nvPr/>
          </p:nvCxnSpPr>
          <p:spPr>
            <a:xfrm flipV="1">
              <a:off x="3545595" y="3530120"/>
              <a:ext cx="90522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>
            <a:xfrm flipV="1">
              <a:off x="3545595" y="3425591"/>
              <a:ext cx="90522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 flipV="1">
              <a:off x="3545595" y="3321062"/>
              <a:ext cx="8280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 flipV="1">
              <a:off x="3545595" y="3216533"/>
              <a:ext cx="8280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>
            <a:xfrm flipV="1">
              <a:off x="3545595" y="3112004"/>
              <a:ext cx="8280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>
            <a:xfrm flipV="1">
              <a:off x="3545595" y="3007475"/>
              <a:ext cx="7920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>
            <a:xfrm flipV="1">
              <a:off x="3545595" y="2902946"/>
              <a:ext cx="7200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/>
            <p:cNvCxnSpPr/>
            <p:nvPr/>
          </p:nvCxnSpPr>
          <p:spPr>
            <a:xfrm flipV="1">
              <a:off x="3078881" y="4261823"/>
              <a:ext cx="7920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/>
            <p:cNvCxnSpPr/>
            <p:nvPr/>
          </p:nvCxnSpPr>
          <p:spPr>
            <a:xfrm flipV="1">
              <a:off x="3078881" y="4157294"/>
              <a:ext cx="7920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/>
            <p:nvPr/>
          </p:nvCxnSpPr>
          <p:spPr>
            <a:xfrm flipV="1">
              <a:off x="2968500" y="4052765"/>
              <a:ext cx="9000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/>
          </p:nvCxnSpPr>
          <p:spPr>
            <a:xfrm flipV="1">
              <a:off x="2968500" y="3948236"/>
              <a:ext cx="9000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/>
            <p:cNvCxnSpPr/>
            <p:nvPr/>
          </p:nvCxnSpPr>
          <p:spPr>
            <a:xfrm flipV="1">
              <a:off x="2968500" y="3843707"/>
              <a:ext cx="9000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/>
            <p:cNvCxnSpPr/>
            <p:nvPr/>
          </p:nvCxnSpPr>
          <p:spPr>
            <a:xfrm flipV="1">
              <a:off x="2968500" y="3739178"/>
              <a:ext cx="9000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feld 5"/>
          <p:cNvSpPr txBox="1"/>
          <p:nvPr/>
        </p:nvSpPr>
        <p:spPr>
          <a:xfrm>
            <a:off x="409319" y="4078772"/>
            <a:ext cx="162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Cambria" panose="02040503050406030204" pitchFamily="18" charset="0"/>
              </a:rPr>
              <a:t>Chromosom</a:t>
            </a:r>
            <a:endParaRPr lang="de-DE" dirty="0">
              <a:latin typeface="Cambria" panose="02040503050406030204" pitchFamily="18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2617973" y="4448104"/>
            <a:ext cx="1800000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4048654" y="3928534"/>
            <a:ext cx="148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smtClean="0">
                <a:solidFill>
                  <a:srgbClr val="FFC000"/>
                </a:solidFill>
                <a:latin typeface="Cambria" panose="02040503050406030204" pitchFamily="18" charset="0"/>
              </a:rPr>
              <a:t>Transposon</a:t>
            </a:r>
            <a:endParaRPr lang="de-DE" b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/>
          <a:srcRect l="2" r="46572"/>
          <a:stretch/>
        </p:blipFill>
        <p:spPr>
          <a:xfrm>
            <a:off x="7549830" y="4258898"/>
            <a:ext cx="2448000" cy="205740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>
            <a:off x="7466050" y="4258898"/>
            <a:ext cx="0" cy="18372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 rot="16200000">
            <a:off x="6358712" y="5049929"/>
            <a:ext cx="1761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Sequenz Paare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7065587" y="6268101"/>
            <a:ext cx="322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[nt] Überlappung der 5‘ Enden</a:t>
            </a:r>
            <a:endParaRPr lang="de-DE" dirty="0">
              <a:latin typeface="Cambria" panose="02040503050406030204" pitchFamily="18" charset="0"/>
            </a:endParaRPr>
          </a:p>
        </p:txBody>
      </p:sp>
      <p:pic>
        <p:nvPicPr>
          <p:cNvPr id="45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52" y="1389654"/>
            <a:ext cx="576263" cy="52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feld 3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(kleine)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Charakteristika von piRNAs: Ping-Pong Signatur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2" name="Geschweifte Klammer rechts 1"/>
          <p:cNvSpPr/>
          <p:nvPr/>
        </p:nvSpPr>
        <p:spPr>
          <a:xfrm rot="16200000">
            <a:off x="3640400" y="1564022"/>
            <a:ext cx="208467" cy="3682529"/>
          </a:xfrm>
          <a:prstGeom prst="rightBrace">
            <a:avLst>
              <a:gd name="adj1" fmla="val 28808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337951" y="2742213"/>
            <a:ext cx="278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piRNA Cluster</a:t>
            </a:r>
            <a:endParaRPr lang="de-DE">
              <a:latin typeface="Cambria" panose="02040503050406030204" pitchFamily="18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1888620" y="3155789"/>
            <a:ext cx="3744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0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trike="sngStrike" smtClean="0">
                <a:latin typeface="Cambria" panose="02040503050406030204" pitchFamily="18" charset="0"/>
              </a:rPr>
              <a:t>(kleine)</a:t>
            </a:r>
            <a:r>
              <a:rPr lang="de-DE" sz="3600" smtClean="0">
                <a:latin typeface="Cambria" panose="02040503050406030204" pitchFamily="18" charset="0"/>
              </a:rPr>
              <a:t>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Long Non-Coding RNAs: lincRNAs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715988" y="2670750"/>
            <a:ext cx="8760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smtClean="0">
                <a:latin typeface="Cambria" panose="02040503050406030204" pitchFamily="18" charset="0"/>
              </a:rPr>
              <a:t>Keine/Geringe Konservierung auf Sequenzebene</a:t>
            </a:r>
            <a:endParaRPr lang="de-DE" sz="2800" b="1" dirty="0">
              <a:latin typeface="Cambria" panose="02040503050406030204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857025" y="1309596"/>
            <a:ext cx="6152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Cambria" panose="02040503050406030204" pitchFamily="18" charset="0"/>
              </a:rPr>
              <a:t>&gt;200nt </a:t>
            </a:r>
            <a:r>
              <a:rPr lang="de-DE" smtClean="0">
                <a:latin typeface="Cambria" panose="02040503050406030204" pitchFamily="18" charset="0"/>
              </a:rPr>
              <a:t>Pol-II Transkripte</a:t>
            </a:r>
            <a:endParaRPr lang="de-DE" dirty="0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kodieren nicht für Proteine</a:t>
            </a:r>
            <a:endParaRPr lang="de-DE" dirty="0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Überlappen nicht mit Transkripten anderer Gene</a:t>
            </a:r>
            <a:endParaRPr lang="de-DE" dirty="0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lincRNA Gene sind klein (meißt 2-3 Exons</a:t>
            </a:r>
            <a:r>
              <a:rPr lang="de-DE" dirty="0" smtClean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7799984" y="6053350"/>
            <a:ext cx="431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Cambria" panose="02040503050406030204" pitchFamily="18" charset="0"/>
              </a:rPr>
              <a:t>*Anteil der lincRNAs mit messbarer Sequenz-konservierung (relativ zum Hintergrund)</a:t>
            </a:r>
            <a:endParaRPr lang="de-DE" sz="1400">
              <a:latin typeface="Cambria" panose="02040503050406030204" pitchFamily="18" charset="0"/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2484618" y="3354795"/>
            <a:ext cx="4503036" cy="3387199"/>
            <a:chOff x="2907698" y="3920265"/>
            <a:chExt cx="3146444" cy="2359409"/>
          </a:xfrm>
        </p:grpSpPr>
        <p:sp>
          <p:nvSpPr>
            <p:cNvPr id="14" name="Ellipse 13"/>
            <p:cNvSpPr/>
            <p:nvPr/>
          </p:nvSpPr>
          <p:spPr>
            <a:xfrm>
              <a:off x="3078399" y="4116053"/>
              <a:ext cx="1199071" cy="115002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Ellipse 14"/>
            <p:cNvSpPr/>
            <p:nvPr/>
          </p:nvSpPr>
          <p:spPr>
            <a:xfrm>
              <a:off x="3935803" y="4028985"/>
              <a:ext cx="1105993" cy="109986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Ellipse 15"/>
            <p:cNvSpPr/>
            <p:nvPr/>
          </p:nvSpPr>
          <p:spPr>
            <a:xfrm>
              <a:off x="3770669" y="5033162"/>
              <a:ext cx="961845" cy="949054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5175501" y="5479501"/>
              <a:ext cx="878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mtClean="0"/>
                <a:t>12%*</a:t>
              </a:r>
            </a:p>
          </p:txBody>
        </p:sp>
        <p:cxnSp>
          <p:nvCxnSpPr>
            <p:cNvPr id="21" name="Gerade Verbindung mit Pfeil 20"/>
            <p:cNvCxnSpPr/>
            <p:nvPr/>
          </p:nvCxnSpPr>
          <p:spPr>
            <a:xfrm flipH="1" flipV="1">
              <a:off x="4125818" y="4506398"/>
              <a:ext cx="1250831" cy="11322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/>
            <p:nvPr/>
          </p:nvCxnSpPr>
          <p:spPr>
            <a:xfrm flipH="1" flipV="1">
              <a:off x="4016054" y="5128853"/>
              <a:ext cx="1360595" cy="9316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 flipH="1" flipV="1">
              <a:off x="4352398" y="5072507"/>
              <a:ext cx="1024251" cy="98799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/>
            <p:cNvSpPr txBox="1"/>
            <p:nvPr/>
          </p:nvSpPr>
          <p:spPr>
            <a:xfrm>
              <a:off x="5080032" y="5910342"/>
              <a:ext cx="853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mtClean="0"/>
                <a:t>6%*</a:t>
              </a: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698" y="3951463"/>
              <a:ext cx="1267125" cy="1267125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7837" y="3920265"/>
              <a:ext cx="805848" cy="937573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3151" y="5380092"/>
              <a:ext cx="1191478" cy="5957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94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5" r="33638"/>
          <a:stretch/>
        </p:blipFill>
        <p:spPr bwMode="auto">
          <a:xfrm>
            <a:off x="6775309" y="2806681"/>
            <a:ext cx="1880710" cy="215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5589"/>
          <a:stretch/>
        </p:blipFill>
        <p:spPr bwMode="auto">
          <a:xfrm>
            <a:off x="9124813" y="2654117"/>
            <a:ext cx="2506823" cy="19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684454" y="1858064"/>
            <a:ext cx="17925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lincRoR</a:t>
            </a:r>
          </a:p>
          <a:p>
            <a:pPr algn="ctr"/>
            <a:r>
              <a:rPr lang="de-DE" smtClean="0">
                <a:latin typeface="Cambria" panose="02040503050406030204" pitchFamily="18" charset="0"/>
              </a:rPr>
              <a:t>Überexpression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965636" y="1858064"/>
            <a:ext cx="234315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lincRoR</a:t>
            </a:r>
          </a:p>
          <a:p>
            <a:pPr algn="ctr"/>
            <a:r>
              <a:rPr lang="de-DE" smtClean="0">
                <a:latin typeface="Cambria" panose="02040503050406030204" pitchFamily="18" charset="0"/>
              </a:rPr>
              <a:t>‚knockdown‘</a:t>
            </a:r>
          </a:p>
          <a:p>
            <a:pPr algn="ctr"/>
            <a:endParaRPr lang="de-DE" sz="2800">
              <a:latin typeface="Cambria" panose="020405030504060302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700" y="2588118"/>
            <a:ext cx="2937964" cy="220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8987489" y="6604084"/>
            <a:ext cx="32045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50" smtClean="0"/>
              <a:t>Abbildung aus: </a:t>
            </a:r>
            <a:r>
              <a:rPr lang="de-DE" sz="1050"/>
              <a:t>Wang et al. 2013, </a:t>
            </a:r>
            <a:r>
              <a:rPr lang="de-DE" sz="1050" i="1"/>
              <a:t>Developmental Cell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trike="sngStrike" smtClean="0">
                <a:latin typeface="Cambria" panose="02040503050406030204" pitchFamily="18" charset="0"/>
              </a:rPr>
              <a:t>(kleine)</a:t>
            </a:r>
            <a:r>
              <a:rPr lang="de-DE" sz="3600" smtClean="0">
                <a:latin typeface="Cambria" panose="02040503050406030204" pitchFamily="18" charset="0"/>
              </a:rPr>
              <a:t> nicht-kodierende RNAs</a:t>
            </a:r>
          </a:p>
          <a:p>
            <a:pPr algn="ctr"/>
            <a:r>
              <a:rPr lang="de-DE" sz="2000">
                <a:latin typeface="Cambria" panose="02040503050406030204" pitchFamily="18" charset="0"/>
              </a:rPr>
              <a:t>lincRoR (Regulator of Reprogramming) als ‚miRNA Schwamm‘</a:t>
            </a:r>
            <a:endParaRPr lang="de-DE" sz="2000" dirty="0">
              <a:latin typeface="Cambria" panose="020405030504060302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73674" y="1222971"/>
            <a:ext cx="266531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ambria" panose="02040503050406030204" pitchFamily="18" charset="0"/>
              </a:rPr>
              <a:t>Humane embryonale Stammzellen differenzieren nicht sofern ‚self-renewal genes‘ exprimiert werden</a:t>
            </a:r>
          </a:p>
          <a:p>
            <a:endParaRPr lang="de-DE" sz="1600">
              <a:latin typeface="Cambria" panose="020405030504060302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8471707" y="4313781"/>
            <a:ext cx="452509" cy="455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11398395" y="4154120"/>
            <a:ext cx="452509" cy="455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3970793" y="1860281"/>
            <a:ext cx="16984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Beobachtung</a:t>
            </a:r>
            <a:endParaRPr lang="de-DE">
              <a:latin typeface="Cambria" panose="020405030504060302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674" y="2700299"/>
            <a:ext cx="2533701" cy="3800552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3417026" y="5167186"/>
            <a:ext cx="2628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smtClean="0">
                <a:latin typeface="Cambria" panose="02040503050406030204" pitchFamily="18" charset="0"/>
              </a:rPr>
              <a:t>Differenzierung geht einher mit Verminderung von linc-RoR Expression</a:t>
            </a:r>
          </a:p>
          <a:p>
            <a:pPr algn="just"/>
            <a:endParaRPr lang="de-DE" sz="1600">
              <a:latin typeface="Cambria" panose="020405030504060302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313320" y="5167186"/>
            <a:ext cx="2342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smtClean="0">
                <a:latin typeface="Cambria" panose="02040503050406030204" pitchFamily="18" charset="0"/>
              </a:rPr>
              <a:t>lincRoR Überexpression erhöht die Transkript-level von OCT4, NANOG und SOX2</a:t>
            </a:r>
          </a:p>
          <a:p>
            <a:pPr algn="just"/>
            <a:endParaRPr lang="de-DE" sz="1600">
              <a:latin typeface="Cambria" panose="020405030504060302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9043029" y="5167186"/>
            <a:ext cx="2342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smtClean="0">
                <a:latin typeface="Cambria" panose="02040503050406030204" pitchFamily="18" charset="0"/>
              </a:rPr>
              <a:t>lincRoR knockdown vermindert die Trans-kriptlevel von OCT4, NANOG und SOX2</a:t>
            </a:r>
          </a:p>
          <a:p>
            <a:pPr algn="just"/>
            <a:endParaRPr lang="de-DE" sz="16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8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8987489" y="6604084"/>
            <a:ext cx="32045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50" smtClean="0"/>
              <a:t>Abbildung aus: </a:t>
            </a:r>
            <a:r>
              <a:rPr lang="de-DE" sz="1050"/>
              <a:t>Wang et al. 2013, </a:t>
            </a:r>
            <a:r>
              <a:rPr lang="de-DE" sz="1050" i="1"/>
              <a:t>Developmental Cell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trike="sngStrike" smtClean="0">
                <a:latin typeface="Cambria" panose="02040503050406030204" pitchFamily="18" charset="0"/>
              </a:rPr>
              <a:t>(kleine)</a:t>
            </a:r>
            <a:r>
              <a:rPr lang="de-DE" sz="3600" smtClean="0">
                <a:latin typeface="Cambria" panose="02040503050406030204" pitchFamily="18" charset="0"/>
              </a:rPr>
              <a:t> nicht-kodierende RNAs</a:t>
            </a:r>
          </a:p>
          <a:p>
            <a:pPr algn="ctr"/>
            <a:r>
              <a:rPr lang="de-DE" sz="2000">
                <a:latin typeface="Cambria" panose="02040503050406030204" pitchFamily="18" charset="0"/>
              </a:rPr>
              <a:t>lincRoR (Regulator of Reprogramming) als ‚miRNA Schwamm‘</a:t>
            </a:r>
            <a:endParaRPr lang="de-DE" sz="2000" dirty="0">
              <a:latin typeface="Cambria" panose="020405030504060302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73674" y="1222971"/>
            <a:ext cx="266531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ambria" panose="02040503050406030204" pitchFamily="18" charset="0"/>
              </a:rPr>
              <a:t>Humane embryonale Stammzellen differenzieren nicht sofern ‚self-renewal genes‘ exprimiert werden</a:t>
            </a:r>
          </a:p>
          <a:p>
            <a:endParaRPr lang="de-DE" sz="1600">
              <a:latin typeface="Cambria" panose="020405030504060302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74" y="2700299"/>
            <a:ext cx="2533701" cy="3800552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414" y="2700299"/>
            <a:ext cx="7896944" cy="341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39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532469" y="6355130"/>
            <a:ext cx="383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Cambria" panose="02040503050406030204" pitchFamily="18" charset="0"/>
              </a:rPr>
              <a:t>Xist </a:t>
            </a:r>
            <a:r>
              <a:rPr lang="de-DE" dirty="0">
                <a:latin typeface="Cambria" panose="02040503050406030204" pitchFamily="18" charset="0"/>
              </a:rPr>
              <a:t>= X</a:t>
            </a:r>
            <a:r>
              <a:rPr lang="de-DE" baseline="-25000" dirty="0">
                <a:latin typeface="Cambria" panose="02040503050406030204" pitchFamily="18" charset="0"/>
              </a:rPr>
              <a:t>(</a:t>
            </a:r>
            <a:r>
              <a:rPr lang="de-DE" baseline="-25000" dirty="0" err="1">
                <a:latin typeface="Cambria" panose="02040503050406030204" pitchFamily="18" charset="0"/>
              </a:rPr>
              <a:t>inactive</a:t>
            </a:r>
            <a:r>
              <a:rPr lang="de-DE" baseline="-25000" dirty="0">
                <a:latin typeface="Cambria" panose="02040503050406030204" pitchFamily="18" charset="0"/>
              </a:rPr>
              <a:t>)</a:t>
            </a:r>
            <a:r>
              <a:rPr lang="de-DE" dirty="0">
                <a:latin typeface="Cambria" panose="02040503050406030204" pitchFamily="18" charset="0"/>
              </a:rPr>
              <a:t>-</a:t>
            </a:r>
            <a:r>
              <a:rPr lang="de-DE" dirty="0" err="1">
                <a:latin typeface="Cambria" panose="02040503050406030204" pitchFamily="18" charset="0"/>
              </a:rPr>
              <a:t>specific</a:t>
            </a:r>
            <a:r>
              <a:rPr lang="de-DE" dirty="0">
                <a:latin typeface="Cambria" panose="02040503050406030204" pitchFamily="18" charset="0"/>
              </a:rPr>
              <a:t> </a:t>
            </a:r>
            <a:r>
              <a:rPr lang="de-DE" dirty="0" err="1">
                <a:latin typeface="Cambria" panose="02040503050406030204" pitchFamily="18" charset="0"/>
              </a:rPr>
              <a:t>transcript</a:t>
            </a:r>
            <a:endParaRPr lang="de-DE" dirty="0">
              <a:latin typeface="Cambria" panose="020405030504060302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127551" y="1437546"/>
            <a:ext cx="258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ambria" panose="02040503050406030204" pitchFamily="18" charset="0"/>
              </a:rPr>
              <a:t>X </a:t>
            </a:r>
            <a:r>
              <a:rPr lang="de-DE" dirty="0" err="1">
                <a:latin typeface="Cambria" panose="02040503050406030204" pitchFamily="18" charset="0"/>
              </a:rPr>
              <a:t>inactivation</a:t>
            </a:r>
            <a:r>
              <a:rPr lang="de-DE" dirty="0">
                <a:latin typeface="Cambria" panose="02040503050406030204" pitchFamily="18" charset="0"/>
              </a:rPr>
              <a:t> </a:t>
            </a:r>
            <a:r>
              <a:rPr lang="de-DE" dirty="0" err="1">
                <a:latin typeface="Cambria" panose="02040503050406030204" pitchFamily="18" charset="0"/>
              </a:rPr>
              <a:t>centre</a:t>
            </a:r>
            <a:r>
              <a:rPr lang="de-DE" dirty="0">
                <a:latin typeface="Cambria" panose="02040503050406030204" pitchFamily="18" charset="0"/>
              </a:rPr>
              <a:t> (</a:t>
            </a:r>
            <a:r>
              <a:rPr lang="de-DE" dirty="0" err="1">
                <a:latin typeface="Cambria" panose="02040503050406030204" pitchFamily="18" charset="0"/>
              </a:rPr>
              <a:t>Xic</a:t>
            </a:r>
            <a:r>
              <a:rPr lang="de-DE" dirty="0">
                <a:latin typeface="Cambria" panose="02040503050406030204" pitchFamily="18" charset="0"/>
              </a:rPr>
              <a:t>)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" t="7547" r="-665" b="26414"/>
          <a:stretch/>
        </p:blipFill>
        <p:spPr bwMode="auto">
          <a:xfrm>
            <a:off x="1762636" y="4406290"/>
            <a:ext cx="8432241" cy="19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467020" y="1638563"/>
            <a:ext cx="54005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mtClean="0">
                <a:solidFill>
                  <a:srgbClr val="C00000"/>
                </a:solidFill>
                <a:latin typeface="Cambria" panose="02040503050406030204" pitchFamily="18" charset="0"/>
              </a:rPr>
              <a:t>Zählen</a:t>
            </a:r>
            <a:r>
              <a:rPr lang="de-DE" smtClean="0">
                <a:latin typeface="Cambria" panose="02040503050406030204" pitchFamily="18" charset="0"/>
              </a:rPr>
              <a:t>: </a:t>
            </a:r>
            <a:r>
              <a:rPr lang="de-DE">
                <a:solidFill>
                  <a:srgbClr val="C00000"/>
                </a:solidFill>
                <a:latin typeface="Cambria" panose="02040503050406030204" pitchFamily="18" charset="0"/>
              </a:rPr>
              <a:t>Rnf12</a:t>
            </a:r>
            <a:r>
              <a:rPr lang="de-DE">
                <a:latin typeface="Cambria" panose="02040503050406030204" pitchFamily="18" charset="0"/>
              </a:rPr>
              <a:t> </a:t>
            </a:r>
            <a:r>
              <a:rPr lang="de-DE" smtClean="0">
                <a:latin typeface="Cambria" panose="02040503050406030204" pitchFamily="18" charset="0"/>
              </a:rPr>
              <a:t>Überexpressionn führt zu XCI </a:t>
            </a:r>
            <a:r>
              <a:rPr lang="de-DE">
                <a:latin typeface="Cambria" panose="02040503050406030204" pitchFamily="18" charset="0"/>
              </a:rPr>
              <a:t>in </a:t>
            </a:r>
            <a:r>
              <a:rPr lang="de-DE" smtClean="0">
                <a:latin typeface="Cambria" panose="02040503050406030204" pitchFamily="18" charset="0"/>
              </a:rPr>
              <a:t>sich differenzierenden männlichen Maus-ESCs und </a:t>
            </a:r>
            <a:r>
              <a:rPr lang="de-DE">
                <a:latin typeface="Cambria" panose="02040503050406030204" pitchFamily="18" charset="0"/>
              </a:rPr>
              <a:t>XCI </a:t>
            </a:r>
            <a:r>
              <a:rPr lang="de-DE" smtClean="0">
                <a:latin typeface="Cambria" panose="02040503050406030204" pitchFamily="18" charset="0"/>
              </a:rPr>
              <a:t>beider </a:t>
            </a:r>
            <a:r>
              <a:rPr lang="de-DE">
                <a:latin typeface="Cambria" panose="02040503050406030204" pitchFamily="18" charset="0"/>
              </a:rPr>
              <a:t>X </a:t>
            </a:r>
            <a:r>
              <a:rPr lang="de-DE" smtClean="0">
                <a:latin typeface="Cambria" panose="02040503050406030204" pitchFamily="18" charset="0"/>
              </a:rPr>
              <a:t>Chromosomen </a:t>
            </a:r>
            <a:r>
              <a:rPr lang="de-DE">
                <a:latin typeface="Cambria" panose="02040503050406030204" pitchFamily="18" charset="0"/>
              </a:rPr>
              <a:t>in </a:t>
            </a:r>
            <a:r>
              <a:rPr lang="de-DE" smtClean="0">
                <a:latin typeface="Cambria" panose="02040503050406030204" pitchFamily="18" charset="0"/>
              </a:rPr>
              <a:t>weiblichen </a:t>
            </a:r>
            <a:r>
              <a:rPr lang="de-DE" dirty="0">
                <a:latin typeface="Cambria" panose="02040503050406030204" pitchFamily="18" charset="0"/>
              </a:rPr>
              <a:t>ESCs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mtClean="0">
                <a:solidFill>
                  <a:srgbClr val="7030A0"/>
                </a:solidFill>
                <a:latin typeface="Cambria" panose="02040503050406030204" pitchFamily="18" charset="0"/>
              </a:rPr>
              <a:t>Wahl</a:t>
            </a:r>
            <a:r>
              <a:rPr lang="de-DE" smtClean="0">
                <a:latin typeface="Cambria" panose="02040503050406030204" pitchFamily="18" charset="0"/>
              </a:rPr>
              <a:t>: </a:t>
            </a:r>
            <a:r>
              <a:rPr lang="de-DE" err="1">
                <a:solidFill>
                  <a:srgbClr val="7030A0"/>
                </a:solidFill>
                <a:latin typeface="Cambria" panose="02040503050406030204" pitchFamily="18" charset="0"/>
              </a:rPr>
              <a:t>Xce</a:t>
            </a:r>
            <a:r>
              <a:rPr lang="de-DE">
                <a:latin typeface="Cambria" panose="02040503050406030204" pitchFamily="18" charset="0"/>
              </a:rPr>
              <a:t> </a:t>
            </a:r>
            <a:r>
              <a:rPr lang="de-DE" smtClean="0">
                <a:latin typeface="Cambria" panose="02040503050406030204" pitchFamily="18" charset="0"/>
              </a:rPr>
              <a:t>Heterocygote zeigen ‚non-random‘ Muster bei </a:t>
            </a:r>
            <a:r>
              <a:rPr lang="de-DE" dirty="0">
                <a:latin typeface="Cambria" panose="02040503050406030204" pitchFamily="18" charset="0"/>
              </a:rPr>
              <a:t>XCI</a:t>
            </a:r>
            <a:r>
              <a:rPr lang="de-DE">
                <a:latin typeface="Cambria" panose="02040503050406030204" pitchFamily="18" charset="0"/>
              </a:rPr>
              <a:t>. </a:t>
            </a:r>
            <a:r>
              <a:rPr lang="de-DE" smtClean="0">
                <a:latin typeface="Cambria" panose="02040503050406030204" pitchFamily="18" charset="0"/>
              </a:rPr>
              <a:t>Mutation des </a:t>
            </a:r>
            <a:r>
              <a:rPr lang="de-DE" smtClean="0">
                <a:solidFill>
                  <a:srgbClr val="7030A0"/>
                </a:solidFill>
                <a:latin typeface="Cambria" panose="02040503050406030204" pitchFamily="18" charset="0"/>
              </a:rPr>
              <a:t>Tsix</a:t>
            </a:r>
            <a:r>
              <a:rPr lang="de-DE" smtClean="0">
                <a:latin typeface="Cambria" panose="02040503050406030204" pitchFamily="18" charset="0"/>
              </a:rPr>
              <a:t> Promotors führt zu </a:t>
            </a:r>
            <a:r>
              <a:rPr lang="de-DE">
                <a:latin typeface="Cambria" panose="02040503050406030204" pitchFamily="18" charset="0"/>
              </a:rPr>
              <a:t>XCI </a:t>
            </a:r>
            <a:r>
              <a:rPr lang="de-DE" smtClean="0">
                <a:latin typeface="Cambria" panose="02040503050406030204" pitchFamily="18" charset="0"/>
              </a:rPr>
              <a:t>des mutierten Allels.</a:t>
            </a:r>
            <a:endParaRPr lang="de-DE" dirty="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mtClean="0">
                <a:solidFill>
                  <a:srgbClr val="00B050"/>
                </a:solidFill>
                <a:latin typeface="Cambria" panose="02040503050406030204" pitchFamily="18" charset="0"/>
              </a:rPr>
              <a:t>Inaktivierung</a:t>
            </a:r>
            <a:r>
              <a:rPr lang="de-DE" smtClean="0">
                <a:latin typeface="Cambria" panose="02040503050406030204" pitchFamily="18" charset="0"/>
              </a:rPr>
              <a:t>: </a:t>
            </a:r>
            <a:r>
              <a:rPr lang="de-DE" err="1">
                <a:solidFill>
                  <a:srgbClr val="00B050"/>
                </a:solidFill>
                <a:latin typeface="Cambria" panose="02040503050406030204" pitchFamily="18" charset="0"/>
              </a:rPr>
              <a:t>Xist</a:t>
            </a:r>
            <a:r>
              <a:rPr lang="de-DE">
                <a:latin typeface="Cambria" panose="02040503050406030204" pitchFamily="18" charset="0"/>
              </a:rPr>
              <a:t> </a:t>
            </a:r>
            <a:r>
              <a:rPr lang="de-DE" smtClean="0">
                <a:latin typeface="Cambria" panose="02040503050406030204" pitchFamily="18" charset="0"/>
              </a:rPr>
              <a:t>umwickelt das </a:t>
            </a:r>
            <a:r>
              <a:rPr lang="de-DE" dirty="0">
                <a:latin typeface="Cambria" panose="02040503050406030204" pitchFamily="18" charset="0"/>
              </a:rPr>
              <a:t>X(i</a:t>
            </a:r>
            <a:r>
              <a:rPr lang="de-DE">
                <a:latin typeface="Cambria" panose="02040503050406030204" pitchFamily="18" charset="0"/>
              </a:rPr>
              <a:t>) </a:t>
            </a:r>
            <a:r>
              <a:rPr lang="de-DE" smtClean="0">
                <a:latin typeface="Cambria" panose="02040503050406030204" pitchFamily="18" charset="0"/>
              </a:rPr>
              <a:t>Chromosom und induziert weitere repressive Chromatin Modifikationen.</a:t>
            </a:r>
            <a:endParaRPr lang="de-DE" dirty="0">
              <a:latin typeface="Cambria" panose="020405030504060302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69" y="1742621"/>
            <a:ext cx="4967301" cy="237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8727544" y="6615576"/>
            <a:ext cx="3464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smtClean="0"/>
              <a:t>Abbildung aus: Agui </a:t>
            </a:r>
            <a:r>
              <a:rPr lang="de-DE" sz="1000" dirty="0"/>
              <a:t>et al. 2011 </a:t>
            </a:r>
            <a:r>
              <a:rPr lang="de-DE" sz="1000" i="1" dirty="0"/>
              <a:t>Nature Reviews </a:t>
            </a:r>
            <a:r>
              <a:rPr lang="de-DE" sz="1000" i="1" dirty="0" err="1"/>
              <a:t>Genetics</a:t>
            </a:r>
            <a:endParaRPr lang="de-DE" sz="1000" i="1" dirty="0"/>
          </a:p>
        </p:txBody>
      </p:sp>
      <p:sp>
        <p:nvSpPr>
          <p:cNvPr id="16" name="Ellipse 15"/>
          <p:cNvSpPr/>
          <p:nvPr/>
        </p:nvSpPr>
        <p:spPr>
          <a:xfrm>
            <a:off x="5155816" y="2364384"/>
            <a:ext cx="540000" cy="540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2468868" y="2577822"/>
            <a:ext cx="540000" cy="5400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2468868" y="2351787"/>
            <a:ext cx="540000" cy="540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trike="sngStrike" smtClean="0">
                <a:latin typeface="Cambria" panose="02040503050406030204" pitchFamily="18" charset="0"/>
              </a:rPr>
              <a:t>(kleine)</a:t>
            </a:r>
            <a:r>
              <a:rPr lang="de-DE" sz="3600" smtClean="0">
                <a:latin typeface="Cambria" panose="02040503050406030204" pitchFamily="18" charset="0"/>
              </a:rPr>
              <a:t>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X-Chromosom Inaktivierung in weiblichen Säugetieren durch Xist-RNA</a:t>
            </a:r>
            <a:endParaRPr lang="de-DE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0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816197" y="3139502"/>
            <a:ext cx="4663752" cy="3400156"/>
            <a:chOff x="2113128" y="3613907"/>
            <a:chExt cx="3705286" cy="277896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3128" y="3613907"/>
              <a:ext cx="3705286" cy="2778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2494962" y="3743666"/>
              <a:ext cx="3393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600" b="1" dirty="0">
                  <a:ln>
                    <a:solidFill>
                      <a:schemeClr val="bg1"/>
                    </a:solidFill>
                  </a:ln>
                  <a:solidFill>
                    <a:srgbClr val="D4AD5E"/>
                  </a:solidFill>
                </a:rPr>
                <a:t>X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815527" y="4535793"/>
              <a:ext cx="3393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600" b="1" dirty="0">
                  <a:ln>
                    <a:solidFill>
                      <a:schemeClr val="bg1"/>
                    </a:solidFill>
                  </a:ln>
                </a:rPr>
                <a:t>X</a:t>
              </a:r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>
              <a:off x="2834327" y="4099922"/>
              <a:ext cx="509047" cy="8618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>
              <a:stCxn id="12" idx="1"/>
            </p:cNvCxnSpPr>
            <p:nvPr/>
          </p:nvCxnSpPr>
          <p:spPr>
            <a:xfrm flipH="1">
              <a:off x="4511389" y="4858958"/>
              <a:ext cx="304138" cy="147784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Gerade Verbindung mit Pfeil 17"/>
          <p:cNvCxnSpPr/>
          <p:nvPr/>
        </p:nvCxnSpPr>
        <p:spPr>
          <a:xfrm flipH="1">
            <a:off x="2811439" y="2669524"/>
            <a:ext cx="4299784" cy="1778754"/>
          </a:xfrm>
          <a:prstGeom prst="straightConnector1">
            <a:avLst/>
          </a:prstGeom>
          <a:ln w="317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49739" y="1361501"/>
            <a:ext cx="57438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>
                <a:latin typeface="Cambria" panose="02040503050406030204" pitchFamily="18" charset="0"/>
              </a:rPr>
              <a:t>X </a:t>
            </a:r>
            <a:r>
              <a:rPr lang="de-DE" sz="2000" smtClean="0">
                <a:latin typeface="Cambria" panose="02040503050406030204" pitchFamily="18" charset="0"/>
              </a:rPr>
              <a:t>Inaktivatierung geschieht im frühen Embryo.</a:t>
            </a:r>
            <a:endParaRPr lang="de-DE" sz="20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smtClean="0">
                <a:latin typeface="Cambria" panose="02040503050406030204" pitchFamily="18" charset="0"/>
              </a:rPr>
              <a:t>Unterschiedliche embryonale Zellen können unterschiedliche </a:t>
            </a:r>
            <a:r>
              <a:rPr lang="de-DE" sz="2000">
                <a:latin typeface="Cambria" panose="02040503050406030204" pitchFamily="18" charset="0"/>
              </a:rPr>
              <a:t>X </a:t>
            </a:r>
            <a:r>
              <a:rPr lang="de-DE" sz="2000" smtClean="0">
                <a:latin typeface="Cambria" panose="02040503050406030204" pitchFamily="18" charset="0"/>
              </a:rPr>
              <a:t>Chromosomen inaktivieren.</a:t>
            </a:r>
            <a:endParaRPr lang="de-DE" sz="20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smtClean="0">
                <a:latin typeface="Cambria" panose="02040503050406030204" pitchFamily="18" charset="0"/>
              </a:rPr>
              <a:t>Existenz heterocygoter X-chromosomaler Loci resultiert in Mosaicismus</a:t>
            </a:r>
            <a:endParaRPr lang="de-DE" sz="2000" dirty="0">
              <a:latin typeface="Cambria" panose="02040503050406030204" pitchFamily="18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7111223" y="1361501"/>
            <a:ext cx="4131251" cy="13080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964" y="2786877"/>
            <a:ext cx="4023332" cy="1254187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805" y="4410589"/>
            <a:ext cx="3852860" cy="2153961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trike="sngStrike" smtClean="0">
                <a:latin typeface="Cambria" panose="02040503050406030204" pitchFamily="18" charset="0"/>
              </a:rPr>
              <a:t>(kleine)</a:t>
            </a:r>
            <a:r>
              <a:rPr lang="de-DE" sz="3600" smtClean="0">
                <a:latin typeface="Cambria" panose="02040503050406030204" pitchFamily="18" charset="0"/>
              </a:rPr>
              <a:t> nicht-kodierende RNAs</a:t>
            </a:r>
          </a:p>
          <a:p>
            <a:pPr algn="ctr"/>
            <a:r>
              <a:rPr lang="de-DE" sz="2000" smtClean="0">
                <a:latin typeface="Cambria" panose="02040503050406030204" pitchFamily="18" charset="0"/>
              </a:rPr>
              <a:t>X-Chromosom Inaktivierung in weiblichen Säugetieren durch Xist-RNA</a:t>
            </a:r>
            <a:endParaRPr lang="de-DE" sz="2000" dirty="0">
              <a:latin typeface="Cambria" panose="02040503050406030204" pitchFamily="18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6"/>
          <a:srcRect r="1272"/>
          <a:stretch/>
        </p:blipFill>
        <p:spPr>
          <a:xfrm>
            <a:off x="7192086" y="1478853"/>
            <a:ext cx="4032000" cy="10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628" y="2756430"/>
            <a:ext cx="1891645" cy="230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Ein Streifzug durch die Geschichte der Evolutionstheorie...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185283" y="2027098"/>
            <a:ext cx="360000" cy="3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6834213" y="2027097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5" name="Geschweifte Klammer rechts 4"/>
          <p:cNvSpPr/>
          <p:nvPr/>
        </p:nvSpPr>
        <p:spPr>
          <a:xfrm rot="5400000">
            <a:off x="6620868" y="1965499"/>
            <a:ext cx="84803" cy="1091383"/>
          </a:xfrm>
          <a:prstGeom prst="rightBrace">
            <a:avLst>
              <a:gd name="adj1" fmla="val 4059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191101" y="2915098"/>
            <a:ext cx="360000" cy="36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5840031" y="2915097"/>
            <a:ext cx="360000" cy="36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7137891" y="2915097"/>
            <a:ext cx="360000" cy="36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mbria" panose="02040503050406030204" pitchFamily="18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6488961" y="2915097"/>
            <a:ext cx="1657860" cy="360001"/>
            <a:chOff x="6488961" y="2915097"/>
            <a:chExt cx="1657860" cy="360001"/>
          </a:xfrm>
        </p:grpSpPr>
        <p:sp>
          <p:nvSpPr>
            <p:cNvPr id="18" name="Rechteck 17"/>
            <p:cNvSpPr/>
            <p:nvPr/>
          </p:nvSpPr>
          <p:spPr>
            <a:xfrm>
              <a:off x="6488961" y="2915098"/>
              <a:ext cx="360000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7786821" y="2915097"/>
              <a:ext cx="360000" cy="36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8465246" y="1912569"/>
            <a:ext cx="35399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mtClean="0">
                <a:latin typeface="Cambria" panose="02040503050406030204" pitchFamily="18" charset="0"/>
              </a:rPr>
              <a:t>Organismen erzeugen mehr Nachkommen als überleben können. </a:t>
            </a:r>
          </a:p>
          <a:p>
            <a:pPr marL="285750" indent="-285750">
              <a:buFontTx/>
              <a:buChar char="-"/>
            </a:pPr>
            <a:r>
              <a:rPr lang="de-DE" smtClean="0">
                <a:latin typeface="Cambria" panose="02040503050406030204" pitchFamily="18" charset="0"/>
              </a:rPr>
              <a:t>Individuen einer Art unterscheiden sich voneinander.</a:t>
            </a:r>
          </a:p>
          <a:p>
            <a:pPr marL="285750" indent="-285750">
              <a:buFontTx/>
              <a:buChar char="-"/>
            </a:pPr>
            <a:r>
              <a:rPr lang="de-DE" smtClean="0">
                <a:latin typeface="Cambria" panose="02040503050406030204" pitchFamily="18" charset="0"/>
              </a:rPr>
              <a:t>„struggle for life“</a:t>
            </a:r>
          </a:p>
          <a:p>
            <a:pPr marL="285750" indent="-285750">
              <a:buFontTx/>
              <a:buChar char="-"/>
            </a:pPr>
            <a:r>
              <a:rPr lang="de-DE" smtClean="0">
                <a:latin typeface="Cambria" panose="02040503050406030204" pitchFamily="18" charset="0"/>
              </a:rPr>
              <a:t>„survival of the fittest“</a:t>
            </a:r>
            <a:endParaRPr lang="de-DE">
              <a:latin typeface="Cambria" panose="02040503050406030204" pitchFamily="18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5840031" y="5093053"/>
            <a:ext cx="2955720" cy="721505"/>
            <a:chOff x="5825283" y="4975069"/>
            <a:chExt cx="2955720" cy="721505"/>
          </a:xfrm>
        </p:grpSpPr>
        <p:sp>
          <p:nvSpPr>
            <p:cNvPr id="21" name="Geschweifte Klammer rechts 20"/>
            <p:cNvSpPr/>
            <p:nvPr/>
          </p:nvSpPr>
          <p:spPr>
            <a:xfrm rot="5400000">
              <a:off x="7263758" y="4147314"/>
              <a:ext cx="84803" cy="1740313"/>
            </a:xfrm>
            <a:prstGeom prst="rightBrace">
              <a:avLst>
                <a:gd name="adj1" fmla="val 40591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5825283" y="5336574"/>
              <a:ext cx="360000" cy="360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6474213" y="5336573"/>
              <a:ext cx="360000" cy="360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sp>
          <p:nvSpPr>
            <p:cNvPr id="24" name="Ellipse 23"/>
            <p:cNvSpPr/>
            <p:nvPr/>
          </p:nvSpPr>
          <p:spPr>
            <a:xfrm>
              <a:off x="7772073" y="5336573"/>
              <a:ext cx="360000" cy="360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  <p:grpSp>
          <p:nvGrpSpPr>
            <p:cNvPr id="25" name="Gruppieren 24"/>
            <p:cNvGrpSpPr/>
            <p:nvPr/>
          </p:nvGrpSpPr>
          <p:grpSpPr>
            <a:xfrm>
              <a:off x="7123143" y="5336573"/>
              <a:ext cx="1657860" cy="360001"/>
              <a:chOff x="6488961" y="2915097"/>
              <a:chExt cx="1657860" cy="360001"/>
            </a:xfrm>
          </p:grpSpPr>
          <p:sp>
            <p:nvSpPr>
              <p:cNvPr id="26" name="Rechteck 25"/>
              <p:cNvSpPr/>
              <p:nvPr/>
            </p:nvSpPr>
            <p:spPr>
              <a:xfrm>
                <a:off x="6488961" y="2915098"/>
                <a:ext cx="360000" cy="360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mbria" panose="02040503050406030204" pitchFamily="18" charset="0"/>
                </a:endParaRPr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7786821" y="2915097"/>
                <a:ext cx="360000" cy="36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Cambria" panose="02040503050406030204" pitchFamily="18" charset="0"/>
                </a:endParaRPr>
              </a:p>
            </p:txBody>
          </p:sp>
        </p:grpSp>
      </p:grpSp>
      <p:sp>
        <p:nvSpPr>
          <p:cNvPr id="28" name="Textfeld 27"/>
          <p:cNvSpPr txBox="1"/>
          <p:nvPr/>
        </p:nvSpPr>
        <p:spPr>
          <a:xfrm>
            <a:off x="1946013" y="2387098"/>
            <a:ext cx="206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/>
              <a:t>1809-1882</a:t>
            </a:r>
            <a:endParaRPr lang="de-DE" dirty="0"/>
          </a:p>
        </p:txBody>
      </p:sp>
      <p:sp>
        <p:nvSpPr>
          <p:cNvPr id="29" name="Textfeld 28"/>
          <p:cNvSpPr txBox="1"/>
          <p:nvPr/>
        </p:nvSpPr>
        <p:spPr>
          <a:xfrm>
            <a:off x="1195673" y="1897821"/>
            <a:ext cx="362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smtClean="0">
                <a:latin typeface="Book Antiqua" pitchFamily="18" charset="0"/>
              </a:rPr>
              <a:t>Darvin</a:t>
            </a:r>
            <a:endParaRPr lang="de-DE" sz="320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0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ad 1"/>
          <p:cNvSpPr/>
          <p:nvPr/>
        </p:nvSpPr>
        <p:spPr>
          <a:xfrm>
            <a:off x="3056216" y="361506"/>
            <a:ext cx="6120000" cy="6120000"/>
          </a:xfrm>
          <a:prstGeom prst="donu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654380" y="776381"/>
            <a:ext cx="292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Cambria" panose="02040503050406030204" pitchFamily="18" charset="0"/>
              </a:rPr>
              <a:t>DNA</a:t>
            </a:r>
          </a:p>
          <a:p>
            <a:pPr algn="ctr"/>
            <a:r>
              <a:rPr lang="de-DE" sz="2400" smtClean="0">
                <a:latin typeface="Cambria" panose="02040503050406030204" pitchFamily="18" charset="0"/>
              </a:rPr>
              <a:t>Modifikation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 rot="5400000">
            <a:off x="6911093" y="3006007"/>
            <a:ext cx="292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Cambria" panose="02040503050406030204" pitchFamily="18" charset="0"/>
              </a:rPr>
              <a:t>Histon</a:t>
            </a:r>
          </a:p>
          <a:p>
            <a:pPr algn="ctr"/>
            <a:r>
              <a:rPr lang="de-DE" sz="2400" smtClean="0">
                <a:latin typeface="Cambria" panose="02040503050406030204" pitchFamily="18" charset="0"/>
              </a:rPr>
              <a:t>Modifikation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54380" y="5362891"/>
            <a:ext cx="292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Cambria" panose="02040503050406030204" pitchFamily="18" charset="0"/>
              </a:rPr>
              <a:t>regulierende</a:t>
            </a:r>
          </a:p>
          <a:p>
            <a:pPr algn="ctr"/>
            <a:r>
              <a:rPr lang="de-DE" sz="2400" smtClean="0">
                <a:latin typeface="Cambria" panose="02040503050406030204" pitchFamily="18" charset="0"/>
              </a:rPr>
              <a:t>ncRNA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 rot="16200000">
            <a:off x="2419642" y="3006007"/>
            <a:ext cx="292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Cambria" panose="02040503050406030204" pitchFamily="18" charset="0"/>
              </a:rPr>
              <a:t>Transposon</a:t>
            </a:r>
          </a:p>
          <a:p>
            <a:pPr algn="ctr"/>
            <a:r>
              <a:rPr lang="de-DE" sz="2400" smtClean="0">
                <a:latin typeface="Cambria" panose="02040503050406030204" pitchFamily="18" charset="0"/>
              </a:rPr>
              <a:t>Aktivität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775078" y="2831412"/>
            <a:ext cx="2682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smtClean="0">
                <a:latin typeface="Cambria" panose="02040503050406030204" pitchFamily="18" charset="0"/>
              </a:rPr>
              <a:t>Gen</a:t>
            </a:r>
          </a:p>
          <a:p>
            <a:pPr algn="ctr"/>
            <a:r>
              <a:rPr lang="de-DE" sz="3200" smtClean="0">
                <a:latin typeface="Cambria" panose="02040503050406030204" pitchFamily="18" charset="0"/>
              </a:rPr>
              <a:t>Expression</a:t>
            </a:r>
            <a:endParaRPr lang="de-DE" sz="3200">
              <a:latin typeface="Cambria" panose="02040503050406030204" pitchFamily="18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1212109" y="1190847"/>
            <a:ext cx="3442271" cy="1032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V="1">
            <a:off x="1212108" y="5777356"/>
            <a:ext cx="3442271" cy="1032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V="1">
            <a:off x="7370930" y="5776324"/>
            <a:ext cx="3442271" cy="1032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7370929" y="1189815"/>
            <a:ext cx="3442271" cy="1032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V="1">
            <a:off x="1212107" y="3421504"/>
            <a:ext cx="2196000" cy="1032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8833200" y="3421504"/>
            <a:ext cx="1980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30"/>
          <p:cNvSpPr/>
          <p:nvPr/>
        </p:nvSpPr>
        <p:spPr>
          <a:xfrm>
            <a:off x="9823200" y="359344"/>
            <a:ext cx="1679944" cy="5961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060" y="878882"/>
            <a:ext cx="1100224" cy="62186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55" y="5430261"/>
            <a:ext cx="1308433" cy="732722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8021">
            <a:off x="9902954" y="2820141"/>
            <a:ext cx="1520434" cy="1138858"/>
          </a:xfrm>
          <a:prstGeom prst="rect">
            <a:avLst/>
          </a:prstGeom>
        </p:spPr>
      </p:pic>
      <p:sp>
        <p:nvSpPr>
          <p:cNvPr id="33" name="Rechteck 32"/>
          <p:cNvSpPr/>
          <p:nvPr/>
        </p:nvSpPr>
        <p:spPr>
          <a:xfrm>
            <a:off x="762139" y="359344"/>
            <a:ext cx="1679944" cy="5961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07" y="5318958"/>
            <a:ext cx="966043" cy="805036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48" y="2848900"/>
            <a:ext cx="1280810" cy="108134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6" y="553323"/>
            <a:ext cx="1660042" cy="1076945"/>
          </a:xfrm>
          <a:prstGeom prst="rect">
            <a:avLst/>
          </a:prstGeom>
        </p:spPr>
      </p:pic>
      <p:cxnSp>
        <p:nvCxnSpPr>
          <p:cNvPr id="35" name="Gerade Verbindung mit Pfeil 34"/>
          <p:cNvCxnSpPr/>
          <p:nvPr/>
        </p:nvCxnSpPr>
        <p:spPr>
          <a:xfrm>
            <a:off x="6116214" y="1901734"/>
            <a:ext cx="1" cy="72736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6116214" y="4180046"/>
            <a:ext cx="1" cy="72736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flipH="1">
            <a:off x="7146515" y="3419542"/>
            <a:ext cx="448827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 flipH="1">
            <a:off x="4630315" y="3395097"/>
            <a:ext cx="448827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fik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/>
          <p:cNvSpPr txBox="1"/>
          <p:nvPr/>
        </p:nvSpPr>
        <p:spPr>
          <a:xfrm>
            <a:off x="805810" y="4493254"/>
            <a:ext cx="10309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smtClean="0">
                <a:latin typeface="Cambria" panose="02040503050406030204" pitchFamily="18" charset="0"/>
              </a:rPr>
              <a:t>Synthetische Evolutionstheorie von 1942</a:t>
            </a:r>
            <a:endParaRPr lang="de-DE" sz="4000">
              <a:latin typeface="Cambria" panose="02040503050406030204" pitchFamily="18" charset="0"/>
            </a:endParaRP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7"/>
          <a:stretch/>
        </p:blipFill>
        <p:spPr bwMode="auto">
          <a:xfrm>
            <a:off x="2313009" y="2096000"/>
            <a:ext cx="2316579" cy="227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966" y="2095999"/>
            <a:ext cx="2822810" cy="227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12757" r="7002" b="32097"/>
          <a:stretch/>
        </p:blipFill>
        <p:spPr bwMode="auto">
          <a:xfrm>
            <a:off x="7318772" y="2095999"/>
            <a:ext cx="2560218" cy="227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feld 23"/>
          <p:cNvSpPr txBox="1"/>
          <p:nvPr/>
        </p:nvSpPr>
        <p:spPr>
          <a:xfrm>
            <a:off x="2351604" y="1634334"/>
            <a:ext cx="222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Cambria" panose="02040503050406030204" pitchFamily="18" charset="0"/>
              </a:rPr>
              <a:t>Dobzhansky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273281" y="1634334"/>
            <a:ext cx="1037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Cambria" panose="02040503050406030204" pitchFamily="18" charset="0"/>
              </a:rPr>
              <a:t>Mayr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7962031" y="1634334"/>
            <a:ext cx="1358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Cambria" panose="02040503050406030204" pitchFamily="18" charset="0"/>
              </a:rPr>
              <a:t>Huxley</a:t>
            </a:r>
            <a:endParaRPr lang="de-DE" sz="2400">
              <a:latin typeface="Cambria" panose="02040503050406030204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804414" y="5543437"/>
            <a:ext cx="5929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Mutation / Rekombination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Selektion (natürliche/sexuelle/künstliche) und Drift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Evolution (nicht immer = Adaptation)</a:t>
            </a:r>
            <a:endParaRPr lang="de-DE">
              <a:latin typeface="Cambria" panose="02040503050406030204" pitchFamily="18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Ein Streifzug durch die Geschichte der Evolutionstheorie...</a:t>
            </a:r>
            <a:endParaRPr lang="de-DE" sz="36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57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111911" y="5642202"/>
            <a:ext cx="5678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smtClean="0">
                <a:latin typeface="Cambria" panose="02040503050406030204" pitchFamily="18" charset="0"/>
              </a:rPr>
              <a:t>= Epigenetik</a:t>
            </a:r>
            <a:endParaRPr lang="de-DE" sz="6600">
              <a:latin typeface="Cambria" panose="02040503050406030204" pitchFamily="18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3475438" y="425111"/>
            <a:ext cx="4933946" cy="3525723"/>
            <a:chOff x="86628" y="1079845"/>
            <a:chExt cx="4735628" cy="2722129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7152" y="1597791"/>
              <a:ext cx="4515104" cy="2204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1293963" y="1276708"/>
              <a:ext cx="2700058" cy="1440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hteck 9"/>
            <p:cNvSpPr/>
            <p:nvPr/>
          </p:nvSpPr>
          <p:spPr>
            <a:xfrm>
              <a:off x="86628" y="1079845"/>
              <a:ext cx="4494088" cy="517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mbria" panose="02040503050406030204" pitchFamily="18" charset="0"/>
              </a:endParaRP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3320686" y="4192421"/>
            <a:ext cx="6149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der </a:t>
            </a:r>
            <a:r>
              <a:rPr lang="de-DE" smtClean="0">
                <a:solidFill>
                  <a:srgbClr val="C00000"/>
                </a:solidFill>
                <a:latin typeface="Cambria" panose="02040503050406030204" pitchFamily="18" charset="0"/>
              </a:rPr>
              <a:t>Genotyp</a:t>
            </a:r>
            <a:r>
              <a:rPr lang="de-DE" smtClean="0">
                <a:latin typeface="Cambria" panose="02040503050406030204" pitchFamily="18" charset="0"/>
              </a:rPr>
              <a:t> bestimmt den </a:t>
            </a:r>
            <a:r>
              <a:rPr lang="de-DE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Phänotyp</a:t>
            </a:r>
            <a:r>
              <a:rPr lang="de-DE" smtClean="0">
                <a:latin typeface="Cambria" panose="02040503050406030204" pitchFamily="18" charset="0"/>
              </a:rPr>
              <a:t>.</a:t>
            </a:r>
            <a:endParaRPr lang="de-DE" dirty="0" smtClean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Information wird in Form von DNA (Sequenz) über Generationen weitergegeben.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Aber: Vererbbare Veränderungen der Genaktivität sind unanbhängig von Veränderungen der DNA Sequenz.</a:t>
            </a:r>
            <a:endParaRPr lang="de-DE" dirty="0" smtClean="0">
              <a:latin typeface="Cambria" panose="020405030504060302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Nach der synthetischen Theorie gilt:</a:t>
            </a:r>
            <a:endParaRPr lang="de-DE" sz="36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06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Das molekulare Korrelat epigenetischer Information</a:t>
            </a:r>
            <a:endParaRPr lang="de-DE" sz="3600">
              <a:latin typeface="Cambria" panose="020405030504060302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94271" y="2374490"/>
            <a:ext cx="85098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smtClean="0">
                <a:latin typeface="Cambria" panose="02040503050406030204" pitchFamily="18" charset="0"/>
              </a:rPr>
              <a:t>1. Chemische Veränderungen der DNA</a:t>
            </a:r>
          </a:p>
          <a:p>
            <a:pPr>
              <a:lnSpc>
                <a:spcPct val="150000"/>
              </a:lnSpc>
            </a:pPr>
            <a:r>
              <a:rPr lang="de-DE" sz="2800" smtClean="0">
                <a:latin typeface="Cambria" panose="02040503050406030204" pitchFamily="18" charset="0"/>
              </a:rPr>
              <a:t>2. Chemische Veränderungen der Histone</a:t>
            </a:r>
          </a:p>
          <a:p>
            <a:pPr>
              <a:lnSpc>
                <a:spcPct val="150000"/>
              </a:lnSpc>
            </a:pPr>
            <a:r>
              <a:rPr lang="de-DE" sz="2800" smtClean="0">
                <a:latin typeface="Cambria" panose="02040503050406030204" pitchFamily="18" charset="0"/>
              </a:rPr>
              <a:t>3. Regulierung durch kleine, nicht-kodierende RNAs</a:t>
            </a:r>
            <a:endParaRPr lang="de-DE" sz="280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38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2774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smtClean="0">
                <a:latin typeface="Cambria" panose="02040503050406030204" pitchFamily="18" charset="0"/>
              </a:rPr>
              <a:t>Chemische Veränderungen der DNA</a:t>
            </a:r>
            <a:endParaRPr lang="de-DE" sz="3600">
              <a:latin typeface="Cambria" panose="020405030504060302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18" y="1621929"/>
            <a:ext cx="4326501" cy="456628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16143" y="5341200"/>
            <a:ext cx="5823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smtClean="0">
                <a:latin typeface="Cambria" panose="02040503050406030204" pitchFamily="18" charset="0"/>
              </a:rPr>
              <a:t>De novo </a:t>
            </a:r>
            <a:r>
              <a:rPr lang="de-DE" smtClean="0">
                <a:latin typeface="Cambria" panose="02040503050406030204" pitchFamily="18" charset="0"/>
              </a:rPr>
              <a:t>Methyltransferase (DNMT3A and DNMT3B) methyliert unmethylierte DNA.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ambria" panose="02040503050406030204" pitchFamily="18" charset="0"/>
              </a:rPr>
              <a:t>Maintenance Methyltransferase (DNMT1) methyliert hemimethylierte DNA</a:t>
            </a:r>
            <a:endParaRPr lang="de-DE">
              <a:latin typeface="Cambria" panose="02040503050406030204" pitchFamily="18" charset="0"/>
            </a:endParaRPr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798347" y="1769414"/>
            <a:ext cx="4254531" cy="2951631"/>
            <a:chOff x="6019102" y="2785491"/>
            <a:chExt cx="2579469" cy="1789537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6000" contras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102" y="2785491"/>
              <a:ext cx="2579469" cy="1789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Ellipse 8"/>
            <p:cNvSpPr/>
            <p:nvPr/>
          </p:nvSpPr>
          <p:spPr>
            <a:xfrm>
              <a:off x="7330352" y="2947776"/>
              <a:ext cx="396000" cy="396000"/>
            </a:xfrm>
            <a:prstGeom prst="ellipse">
              <a:avLst/>
            </a:prstGeom>
            <a:noFill/>
            <a:ln w="412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77481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2089</Words>
  <Application>Microsoft Office PowerPoint</Application>
  <PresentationFormat>Breitbild</PresentationFormat>
  <Paragraphs>404</Paragraphs>
  <Slides>50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8" baseType="lpstr">
      <vt:lpstr>Arial</vt:lpstr>
      <vt:lpstr>Book Antiqua</vt:lpstr>
      <vt:lpstr>Calibri</vt:lpstr>
      <vt:lpstr>Calibri Light</vt:lpstr>
      <vt:lpstr>Cambria</vt:lpstr>
      <vt:lpstr>Wingdings</vt:lpstr>
      <vt:lpstr>ZapfChancery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Johannes Gutenberg-Universität Mainz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Rosenkranz, Dr. David</dc:creator>
  <cp:lastModifiedBy>rosenkrd</cp:lastModifiedBy>
  <cp:revision>109</cp:revision>
  <dcterms:created xsi:type="dcterms:W3CDTF">2018-01-22T09:56:41Z</dcterms:created>
  <dcterms:modified xsi:type="dcterms:W3CDTF">2018-02-01T19:23:04Z</dcterms:modified>
</cp:coreProperties>
</file>