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61" r:id="rId3"/>
    <p:sldId id="264" r:id="rId4"/>
    <p:sldId id="262" r:id="rId5"/>
    <p:sldId id="263" r:id="rId6"/>
    <p:sldId id="257" r:id="rId7"/>
    <p:sldId id="265" r:id="rId8"/>
    <p:sldId id="266" r:id="rId9"/>
    <p:sldId id="267" r:id="rId10"/>
    <p:sldId id="284" r:id="rId11"/>
    <p:sldId id="268" r:id="rId12"/>
    <p:sldId id="317" r:id="rId13"/>
    <p:sldId id="270" r:id="rId14"/>
    <p:sldId id="272" r:id="rId15"/>
    <p:sldId id="271" r:id="rId16"/>
    <p:sldId id="274" r:id="rId17"/>
    <p:sldId id="273" r:id="rId18"/>
    <p:sldId id="275" r:id="rId19"/>
    <p:sldId id="277" r:id="rId20"/>
    <p:sldId id="310" r:id="rId21"/>
    <p:sldId id="311" r:id="rId22"/>
    <p:sldId id="309" r:id="rId23"/>
    <p:sldId id="316" r:id="rId24"/>
    <p:sldId id="315" r:id="rId25"/>
    <p:sldId id="276" r:id="rId26"/>
    <p:sldId id="282" r:id="rId27"/>
    <p:sldId id="283" r:id="rId28"/>
    <p:sldId id="281" r:id="rId29"/>
    <p:sldId id="278" r:id="rId30"/>
    <p:sldId id="279" r:id="rId31"/>
    <p:sldId id="280" r:id="rId32"/>
    <p:sldId id="286" r:id="rId33"/>
    <p:sldId id="285" r:id="rId34"/>
    <p:sldId id="295" r:id="rId35"/>
    <p:sldId id="287" r:id="rId36"/>
    <p:sldId id="296" r:id="rId37"/>
    <p:sldId id="297" r:id="rId38"/>
    <p:sldId id="299" r:id="rId39"/>
    <p:sldId id="298" r:id="rId40"/>
    <p:sldId id="288" r:id="rId41"/>
    <p:sldId id="289" r:id="rId42"/>
    <p:sldId id="300" r:id="rId43"/>
    <p:sldId id="312" r:id="rId44"/>
    <p:sldId id="301" r:id="rId45"/>
    <p:sldId id="290" r:id="rId46"/>
    <p:sldId id="313" r:id="rId47"/>
    <p:sldId id="303" r:id="rId48"/>
    <p:sldId id="304" r:id="rId49"/>
    <p:sldId id="305" r:id="rId50"/>
    <p:sldId id="314" r:id="rId51"/>
    <p:sldId id="308" r:id="rId5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2226"/>
    <a:srgbClr val="13AB43"/>
    <a:srgbClr val="C10014"/>
    <a:srgbClr val="565696"/>
    <a:srgbClr val="53A8D5"/>
    <a:srgbClr val="A0C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60" d="100"/>
          <a:sy n="60" d="100"/>
        </p:scale>
        <p:origin x="678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8A488-5A79-41B9-93FF-24E3FF89021C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BFE8D-20EE-4A14-8FE4-F4A9D8377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10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76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95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0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69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30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63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52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94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97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50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12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6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47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22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32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83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17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808D0-BEDA-4F1E-87CD-A7898C087DEB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46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70857" y="2754086"/>
            <a:ext cx="10613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smtClean="0">
                <a:latin typeface="Cambria" panose="02040503050406030204" pitchFamily="18" charset="0"/>
              </a:rPr>
              <a:t>Humane Epigenetik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00353" y="4508051"/>
            <a:ext cx="90265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mtClean="0">
                <a:latin typeface="Cambria" panose="02040503050406030204" pitchFamily="18" charset="0"/>
              </a:rPr>
              <a:t>Dr. David Rosenkranz, Institut für Organismische und Molekulare Evolutionsbiologie</a:t>
            </a:r>
          </a:p>
          <a:p>
            <a:pPr>
              <a:lnSpc>
                <a:spcPct val="150000"/>
              </a:lnSpc>
            </a:pPr>
            <a:r>
              <a:rPr lang="de-DE" smtClean="0">
                <a:latin typeface="Cambria" panose="02040503050406030204" pitchFamily="18" charset="0"/>
              </a:rPr>
              <a:t>www.smallRNAgroup.uni-mainz.de</a:t>
            </a:r>
          </a:p>
          <a:p>
            <a:pPr>
              <a:lnSpc>
                <a:spcPct val="150000"/>
              </a:lnSpc>
            </a:pPr>
            <a:r>
              <a:rPr lang="de-DE" i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05. Februar 2019 (WS </a:t>
            </a:r>
            <a:r>
              <a:rPr lang="de-DE" i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18/19)</a:t>
            </a:r>
            <a:endParaRPr lang="de-DE" i="1" smtClean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984098" y="4496854"/>
            <a:ext cx="9677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98" y="1114734"/>
            <a:ext cx="1483739" cy="144503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07" y="965956"/>
            <a:ext cx="3926832" cy="18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Chemische Veränderungen der DNA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b="3883"/>
          <a:stretch/>
        </p:blipFill>
        <p:spPr>
          <a:xfrm>
            <a:off x="3265435" y="1631856"/>
            <a:ext cx="5661127" cy="3636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76065" y="5813435"/>
            <a:ext cx="1143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Methylierung sogenannter CpG-Islands in Promotor Regionen von Genen führt zu verminderter Genexpression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dpi.com/biology/biology-02-01378/article_deploy/html/images/biology-02-01378-g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6" y="1207295"/>
            <a:ext cx="4852219" cy="47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Chemische Veränderungen der Histone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6611778"/>
            <a:ext cx="351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Abbildung aus: Rosa and Shaw </a:t>
            </a:r>
            <a:r>
              <a:rPr lang="de-DE" sz="1000" i="1" smtClean="0"/>
              <a:t>Biology</a:t>
            </a:r>
            <a:r>
              <a:rPr lang="de-DE" sz="1000"/>
              <a:t> </a:t>
            </a:r>
            <a:r>
              <a:rPr lang="de-DE" sz="1000" b="1"/>
              <a:t>2013</a:t>
            </a:r>
            <a:r>
              <a:rPr lang="de-DE" sz="1000"/>
              <a:t>, </a:t>
            </a:r>
            <a:r>
              <a:rPr lang="de-DE" sz="1000" i="1"/>
              <a:t>2</a:t>
            </a:r>
            <a:r>
              <a:rPr lang="de-DE" sz="1000"/>
              <a:t>(4), 1378-1410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" b="35660"/>
          <a:stretch/>
        </p:blipFill>
        <p:spPr bwMode="auto">
          <a:xfrm>
            <a:off x="5899355" y="1207295"/>
            <a:ext cx="5619135" cy="372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857566" y="1863263"/>
            <a:ext cx="279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neutralisiert positive Ladung und lockert dadurch die Chromatin Struktur</a:t>
            </a:r>
            <a:endParaRPr lang="de-DE" sz="1200"/>
          </a:p>
        </p:txBody>
      </p:sp>
      <p:sp>
        <p:nvSpPr>
          <p:cNvPr id="8" name="Textfeld 7"/>
          <p:cNvSpPr txBox="1"/>
          <p:nvPr/>
        </p:nvSpPr>
        <p:spPr>
          <a:xfrm>
            <a:off x="5928852" y="4960292"/>
            <a:ext cx="6263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Cambria" panose="02040503050406030204" pitchFamily="18" charset="0"/>
              </a:rPr>
              <a:t>Aktivierung:</a:t>
            </a:r>
            <a:endParaRPr lang="en-US" sz="1400" b="1" dirty="0" smtClean="0">
              <a:latin typeface="Cambria" panose="020405030504060302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4 (H3K4Me3) at the promoter of active genes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36 (H3K36Me3) in the body of active genes</a:t>
            </a:r>
          </a:p>
          <a:p>
            <a:endParaRPr lang="en-US" sz="1400" dirty="0">
              <a:latin typeface="Cambria" panose="02040503050406030204" pitchFamily="18" charset="0"/>
            </a:endParaRPr>
          </a:p>
          <a:p>
            <a:r>
              <a:rPr lang="en-US" sz="1400" b="1" smtClean="0">
                <a:latin typeface="Cambria" panose="02040503050406030204" pitchFamily="18" charset="0"/>
              </a:rPr>
              <a:t>Inaktivierung:</a:t>
            </a:r>
            <a:endParaRPr lang="en-US" sz="1400" b="1" dirty="0" smtClean="0">
              <a:latin typeface="Cambria" panose="020405030504060302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27 (H3K27Me3)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Di- und Tri-methylierung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9 (H3K9Me2/3)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H4 </a:t>
            </a:r>
            <a:r>
              <a:rPr lang="en-US" sz="1400">
                <a:latin typeface="Cambria" panose="02040503050406030204" pitchFamily="18" charset="0"/>
              </a:rPr>
              <a:t>L</a:t>
            </a:r>
            <a:r>
              <a:rPr lang="en-US" sz="1400" smtClean="0">
                <a:latin typeface="Cambria" panose="02040503050406030204" pitchFamily="18" charset="0"/>
              </a:rPr>
              <a:t>ysin </a:t>
            </a:r>
            <a:r>
              <a:rPr lang="en-US" sz="1400" dirty="0" smtClean="0">
                <a:latin typeface="Cambria" panose="02040503050406030204" pitchFamily="18" charset="0"/>
              </a:rPr>
              <a:t>20 (H4K20Me3)</a:t>
            </a:r>
            <a:endParaRPr lang="de-DE" sz="1400" dirty="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99355" y="1128689"/>
            <a:ext cx="29201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Lysin Acetylierung</a:t>
            </a:r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99354" y="3034066"/>
            <a:ext cx="29201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Lysin Methylierung</a:t>
            </a:r>
            <a:endParaRPr lang="de-DE" sz="1600">
              <a:latin typeface="Cambria" panose="02040503050406030204" pitchFamily="18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805086" y="4616245"/>
            <a:ext cx="589933" cy="2359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3967316" y="4347440"/>
            <a:ext cx="589933" cy="2359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/>
          <p:cNvGrpSpPr/>
          <p:nvPr/>
        </p:nvGrpSpPr>
        <p:grpSpPr>
          <a:xfrm>
            <a:off x="4431249" y="4405638"/>
            <a:ext cx="252000" cy="369332"/>
            <a:chOff x="4557249" y="3534535"/>
            <a:chExt cx="252000" cy="369332"/>
          </a:xfrm>
        </p:grpSpPr>
        <p:sp>
          <p:nvSpPr>
            <p:cNvPr id="15" name="Ellipse 14"/>
            <p:cNvSpPr/>
            <p:nvPr/>
          </p:nvSpPr>
          <p:spPr>
            <a:xfrm>
              <a:off x="4557249" y="3595417"/>
              <a:ext cx="252000" cy="252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563149" y="3534535"/>
              <a:ext cx="24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solidFill>
                    <a:srgbClr val="FF0000"/>
                  </a:solidFill>
                </a:rPr>
                <a:t>+</a:t>
              </a:r>
              <a:endParaRPr lang="de-DE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4604567" y="4088722"/>
            <a:ext cx="252000" cy="369332"/>
            <a:chOff x="4831299" y="3855404"/>
            <a:chExt cx="252000" cy="369332"/>
          </a:xfrm>
        </p:grpSpPr>
        <p:sp>
          <p:nvSpPr>
            <p:cNvPr id="21" name="Ellipse 20"/>
            <p:cNvSpPr/>
            <p:nvPr/>
          </p:nvSpPr>
          <p:spPr>
            <a:xfrm>
              <a:off x="4831299" y="3933120"/>
              <a:ext cx="252000" cy="25200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37199" y="3855404"/>
              <a:ext cx="24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solidFill>
                    <a:srgbClr val="0070C0"/>
                  </a:solidFill>
                </a:rPr>
                <a:t>-</a:t>
              </a:r>
              <a:endParaRPr lang="de-DE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7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ihandform 42"/>
          <p:cNvSpPr/>
          <p:nvPr/>
        </p:nvSpPr>
        <p:spPr>
          <a:xfrm>
            <a:off x="2271251" y="3170766"/>
            <a:ext cx="7108723" cy="620141"/>
          </a:xfrm>
          <a:custGeom>
            <a:avLst/>
            <a:gdLst>
              <a:gd name="connsiteX0" fmla="*/ 0 w 7108723"/>
              <a:gd name="connsiteY0" fmla="*/ 575324 h 620141"/>
              <a:gd name="connsiteX1" fmla="*/ 2521974 w 7108723"/>
              <a:gd name="connsiteY1" fmla="*/ 137 h 620141"/>
              <a:gd name="connsiteX2" fmla="*/ 4645742 w 7108723"/>
              <a:gd name="connsiteY2" fmla="*/ 619569 h 620141"/>
              <a:gd name="connsiteX3" fmla="*/ 7108723 w 7108723"/>
              <a:gd name="connsiteY3" fmla="*/ 88627 h 6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8723" h="620141">
                <a:moveTo>
                  <a:pt x="0" y="575324"/>
                </a:moveTo>
                <a:cubicBezTo>
                  <a:pt x="873842" y="284043"/>
                  <a:pt x="1747684" y="-7237"/>
                  <a:pt x="2521974" y="137"/>
                </a:cubicBezTo>
                <a:cubicBezTo>
                  <a:pt x="3296264" y="7511"/>
                  <a:pt x="3881284" y="604821"/>
                  <a:pt x="4645742" y="619569"/>
                </a:cubicBezTo>
                <a:cubicBezTo>
                  <a:pt x="5410200" y="634317"/>
                  <a:pt x="6259461" y="361472"/>
                  <a:pt x="7108723" y="88627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6" name="Gruppieren 45"/>
          <p:cNvGrpSpPr/>
          <p:nvPr/>
        </p:nvGrpSpPr>
        <p:grpSpPr>
          <a:xfrm>
            <a:off x="6091083" y="766917"/>
            <a:ext cx="1533832" cy="707922"/>
            <a:chOff x="3849328" y="1784556"/>
            <a:chExt cx="1533832" cy="707922"/>
          </a:xfrm>
        </p:grpSpPr>
        <p:sp>
          <p:nvSpPr>
            <p:cNvPr id="45" name="Abgerundetes Rechteck 44"/>
            <p:cNvSpPr/>
            <p:nvPr/>
          </p:nvSpPr>
          <p:spPr>
            <a:xfrm>
              <a:off x="3849328" y="1784556"/>
              <a:ext cx="1533832" cy="60418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mtClean="0"/>
                <a:t>ARGONAUTE</a:t>
              </a:r>
              <a:endParaRPr lang="de-DE"/>
            </a:p>
          </p:txBody>
        </p:sp>
        <p:sp>
          <p:nvSpPr>
            <p:cNvPr id="44" name="Freihandform 43"/>
            <p:cNvSpPr/>
            <p:nvPr/>
          </p:nvSpPr>
          <p:spPr>
            <a:xfrm>
              <a:off x="4011561" y="2403485"/>
              <a:ext cx="1209367" cy="88993"/>
            </a:xfrm>
            <a:custGeom>
              <a:avLst/>
              <a:gdLst>
                <a:gd name="connsiteX0" fmla="*/ 0 w 1209367"/>
                <a:gd name="connsiteY0" fmla="*/ 88993 h 88993"/>
                <a:gd name="connsiteX1" fmla="*/ 575187 w 1209367"/>
                <a:gd name="connsiteY1" fmla="*/ 503 h 88993"/>
                <a:gd name="connsiteX2" fmla="*/ 1209367 w 1209367"/>
                <a:gd name="connsiteY2" fmla="*/ 59496 h 8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367" h="88993">
                  <a:moveTo>
                    <a:pt x="0" y="88993"/>
                  </a:moveTo>
                  <a:cubicBezTo>
                    <a:pt x="186813" y="47206"/>
                    <a:pt x="373626" y="5419"/>
                    <a:pt x="575187" y="503"/>
                  </a:cubicBezTo>
                  <a:cubicBezTo>
                    <a:pt x="776748" y="-4413"/>
                    <a:pt x="993057" y="27541"/>
                    <a:pt x="1209367" y="5949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Ellipse 46"/>
          <p:cNvSpPr/>
          <p:nvPr/>
        </p:nvSpPr>
        <p:spPr>
          <a:xfrm>
            <a:off x="1961126" y="3610907"/>
            <a:ext cx="360000" cy="360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mtClean="0"/>
              <a:t>C</a:t>
            </a:r>
            <a:endParaRPr lang="de-DE"/>
          </a:p>
        </p:txBody>
      </p:sp>
      <p:sp>
        <p:nvSpPr>
          <p:cNvPr id="48" name="Rechteck 47"/>
          <p:cNvSpPr/>
          <p:nvPr/>
        </p:nvSpPr>
        <p:spPr>
          <a:xfrm rot="20658603">
            <a:off x="9342565" y="2929696"/>
            <a:ext cx="1602212" cy="2161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400" smtClean="0"/>
              <a:t>AAAAAAAAAAAAAAA</a:t>
            </a:r>
            <a:endParaRPr lang="de-DE" sz="1400"/>
          </a:p>
        </p:txBody>
      </p:sp>
      <p:grpSp>
        <p:nvGrpSpPr>
          <p:cNvPr id="51" name="Gruppieren 50"/>
          <p:cNvGrpSpPr/>
          <p:nvPr/>
        </p:nvGrpSpPr>
        <p:grpSpPr>
          <a:xfrm>
            <a:off x="706711" y="3356027"/>
            <a:ext cx="981241" cy="1074857"/>
            <a:chOff x="3590589" y="4669002"/>
            <a:chExt cx="981241" cy="1074857"/>
          </a:xfrm>
        </p:grpSpPr>
        <p:sp>
          <p:nvSpPr>
            <p:cNvPr id="49" name="Ellipse 48"/>
            <p:cNvSpPr/>
            <p:nvPr/>
          </p:nvSpPr>
          <p:spPr>
            <a:xfrm>
              <a:off x="3748362" y="5229808"/>
              <a:ext cx="665696" cy="5140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de-DE" sz="1400" b="1" smtClean="0"/>
                <a:t>SSU</a:t>
              </a:r>
              <a:endParaRPr lang="de-DE" sz="1400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3590589" y="4669002"/>
              <a:ext cx="981241" cy="8012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smtClean="0"/>
                <a:t>LSU</a:t>
              </a:r>
              <a:endParaRPr lang="de-DE" b="1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6567054" y="4439633"/>
            <a:ext cx="511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smtClean="0">
                <a:latin typeface="+mj-lt"/>
              </a:rPr>
              <a:t>De-capping</a:t>
            </a:r>
          </a:p>
        </p:txBody>
      </p:sp>
      <p:grpSp>
        <p:nvGrpSpPr>
          <p:cNvPr id="56" name="Gruppieren 55"/>
          <p:cNvGrpSpPr/>
          <p:nvPr/>
        </p:nvGrpSpPr>
        <p:grpSpPr>
          <a:xfrm>
            <a:off x="4040376" y="2921487"/>
            <a:ext cx="1068268" cy="1068268"/>
            <a:chOff x="4040376" y="2921487"/>
            <a:chExt cx="1068268" cy="1068268"/>
          </a:xfrm>
        </p:grpSpPr>
        <p:sp>
          <p:nvSpPr>
            <p:cNvPr id="54" name="Rechteck 53"/>
            <p:cNvSpPr/>
            <p:nvPr/>
          </p:nvSpPr>
          <p:spPr>
            <a:xfrm>
              <a:off x="4606260" y="3116103"/>
              <a:ext cx="82695" cy="109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5" name="Grafik 5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40376" y="2921487"/>
              <a:ext cx="1068268" cy="1068268"/>
            </a:xfrm>
            <a:prstGeom prst="rect">
              <a:avLst/>
            </a:prstGeom>
          </p:spPr>
        </p:pic>
      </p:grpSp>
      <p:sp>
        <p:nvSpPr>
          <p:cNvPr id="57" name="Textfeld 56"/>
          <p:cNvSpPr txBox="1"/>
          <p:nvPr/>
        </p:nvSpPr>
        <p:spPr>
          <a:xfrm>
            <a:off x="6553997" y="4938860"/>
            <a:ext cx="511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smtClean="0">
                <a:latin typeface="+mj-lt"/>
              </a:rPr>
              <a:t>De-adenylation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6553997" y="5462080"/>
            <a:ext cx="511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smtClean="0">
                <a:latin typeface="+mj-lt"/>
              </a:rPr>
              <a:t>Translational repression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6553997" y="5961307"/>
            <a:ext cx="272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smtClean="0">
                <a:latin typeface="+mj-lt"/>
              </a:rPr>
              <a:t>Slicing</a:t>
            </a:r>
            <a:endParaRPr lang="de-DE" sz="2800">
              <a:latin typeface="+mj-lt"/>
            </a:endParaRPr>
          </a:p>
        </p:txBody>
      </p:sp>
      <p:grpSp>
        <p:nvGrpSpPr>
          <p:cNvPr id="75" name="Gruppieren 74"/>
          <p:cNvGrpSpPr/>
          <p:nvPr/>
        </p:nvGrpSpPr>
        <p:grpSpPr>
          <a:xfrm>
            <a:off x="2591833" y="4030290"/>
            <a:ext cx="7482887" cy="1994858"/>
            <a:chOff x="2591833" y="4030290"/>
            <a:chExt cx="7482887" cy="1994858"/>
          </a:xfrm>
        </p:grpSpPr>
        <p:grpSp>
          <p:nvGrpSpPr>
            <p:cNvPr id="65" name="Gruppieren 64"/>
            <p:cNvGrpSpPr/>
            <p:nvPr/>
          </p:nvGrpSpPr>
          <p:grpSpPr>
            <a:xfrm rot="20886150">
              <a:off x="2591833" y="4030290"/>
              <a:ext cx="7482887" cy="1448607"/>
              <a:chOff x="5108644" y="3491248"/>
              <a:chExt cx="4757251" cy="1448607"/>
            </a:xfrm>
          </p:grpSpPr>
          <p:sp>
            <p:nvSpPr>
              <p:cNvPr id="63" name="Freihandform 62"/>
              <p:cNvSpPr/>
              <p:nvPr/>
            </p:nvSpPr>
            <p:spPr>
              <a:xfrm>
                <a:off x="5438274" y="3491248"/>
                <a:ext cx="4427621" cy="1369510"/>
              </a:xfrm>
              <a:custGeom>
                <a:avLst/>
                <a:gdLst>
                  <a:gd name="connsiteX0" fmla="*/ 0 w 4427621"/>
                  <a:gd name="connsiteY0" fmla="*/ 1369510 h 1369510"/>
                  <a:gd name="connsiteX1" fmla="*/ 352926 w 4427621"/>
                  <a:gd name="connsiteY1" fmla="*/ 856163 h 1369510"/>
                  <a:gd name="connsiteX2" fmla="*/ 1315452 w 4427621"/>
                  <a:gd name="connsiteY2" fmla="*/ 888247 h 1369510"/>
                  <a:gd name="connsiteX3" fmla="*/ 2085473 w 4427621"/>
                  <a:gd name="connsiteY3" fmla="*/ 406984 h 1369510"/>
                  <a:gd name="connsiteX4" fmla="*/ 2935705 w 4427621"/>
                  <a:gd name="connsiteY4" fmla="*/ 519278 h 1369510"/>
                  <a:gd name="connsiteX5" fmla="*/ 3609473 w 4427621"/>
                  <a:gd name="connsiteY5" fmla="*/ 21973 h 1369510"/>
                  <a:gd name="connsiteX6" fmla="*/ 4427621 w 4427621"/>
                  <a:gd name="connsiteY6" fmla="*/ 134268 h 136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7621" h="1369510">
                    <a:moveTo>
                      <a:pt x="0" y="1369510"/>
                    </a:moveTo>
                    <a:cubicBezTo>
                      <a:pt x="66842" y="1152941"/>
                      <a:pt x="133684" y="936373"/>
                      <a:pt x="352926" y="856163"/>
                    </a:cubicBezTo>
                    <a:cubicBezTo>
                      <a:pt x="572168" y="775953"/>
                      <a:pt x="1026694" y="963110"/>
                      <a:pt x="1315452" y="888247"/>
                    </a:cubicBezTo>
                    <a:cubicBezTo>
                      <a:pt x="1604210" y="813384"/>
                      <a:pt x="1815431" y="468479"/>
                      <a:pt x="2085473" y="406984"/>
                    </a:cubicBezTo>
                    <a:cubicBezTo>
                      <a:pt x="2355515" y="345489"/>
                      <a:pt x="2681705" y="583446"/>
                      <a:pt x="2935705" y="519278"/>
                    </a:cubicBezTo>
                    <a:cubicBezTo>
                      <a:pt x="3189705" y="455110"/>
                      <a:pt x="3360820" y="86141"/>
                      <a:pt x="3609473" y="21973"/>
                    </a:cubicBezTo>
                    <a:cubicBezTo>
                      <a:pt x="3858126" y="-42195"/>
                      <a:pt x="4142873" y="46036"/>
                      <a:pt x="4427621" y="134268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Freihandform 63"/>
              <p:cNvSpPr/>
              <p:nvPr/>
            </p:nvSpPr>
            <p:spPr>
              <a:xfrm>
                <a:off x="5108644" y="3570345"/>
                <a:ext cx="4427621" cy="1369510"/>
              </a:xfrm>
              <a:custGeom>
                <a:avLst/>
                <a:gdLst>
                  <a:gd name="connsiteX0" fmla="*/ 0 w 4427621"/>
                  <a:gd name="connsiteY0" fmla="*/ 1369510 h 1369510"/>
                  <a:gd name="connsiteX1" fmla="*/ 352926 w 4427621"/>
                  <a:gd name="connsiteY1" fmla="*/ 856163 h 1369510"/>
                  <a:gd name="connsiteX2" fmla="*/ 1315452 w 4427621"/>
                  <a:gd name="connsiteY2" fmla="*/ 888247 h 1369510"/>
                  <a:gd name="connsiteX3" fmla="*/ 2085473 w 4427621"/>
                  <a:gd name="connsiteY3" fmla="*/ 406984 h 1369510"/>
                  <a:gd name="connsiteX4" fmla="*/ 2935705 w 4427621"/>
                  <a:gd name="connsiteY4" fmla="*/ 519278 h 1369510"/>
                  <a:gd name="connsiteX5" fmla="*/ 3609473 w 4427621"/>
                  <a:gd name="connsiteY5" fmla="*/ 21973 h 1369510"/>
                  <a:gd name="connsiteX6" fmla="*/ 4427621 w 4427621"/>
                  <a:gd name="connsiteY6" fmla="*/ 134268 h 136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7621" h="1369510">
                    <a:moveTo>
                      <a:pt x="0" y="1369510"/>
                    </a:moveTo>
                    <a:cubicBezTo>
                      <a:pt x="66842" y="1152941"/>
                      <a:pt x="133684" y="936373"/>
                      <a:pt x="352926" y="856163"/>
                    </a:cubicBezTo>
                    <a:cubicBezTo>
                      <a:pt x="572168" y="775953"/>
                      <a:pt x="1026694" y="963110"/>
                      <a:pt x="1315452" y="888247"/>
                    </a:cubicBezTo>
                    <a:cubicBezTo>
                      <a:pt x="1604210" y="813384"/>
                      <a:pt x="1815431" y="468479"/>
                      <a:pt x="2085473" y="406984"/>
                    </a:cubicBezTo>
                    <a:cubicBezTo>
                      <a:pt x="2355515" y="345489"/>
                      <a:pt x="2681705" y="583446"/>
                      <a:pt x="2935705" y="519278"/>
                    </a:cubicBezTo>
                    <a:cubicBezTo>
                      <a:pt x="3189705" y="455110"/>
                      <a:pt x="3360820" y="86141"/>
                      <a:pt x="3609473" y="21973"/>
                    </a:cubicBezTo>
                    <a:cubicBezTo>
                      <a:pt x="3858126" y="-42195"/>
                      <a:pt x="4142873" y="46036"/>
                      <a:pt x="4427621" y="134268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4" name="Gruppieren 73"/>
            <p:cNvGrpSpPr/>
            <p:nvPr/>
          </p:nvGrpSpPr>
          <p:grpSpPr>
            <a:xfrm>
              <a:off x="3396036" y="4958219"/>
              <a:ext cx="644339" cy="1066929"/>
              <a:chOff x="3396036" y="4958219"/>
              <a:chExt cx="644339" cy="1066929"/>
            </a:xfrm>
          </p:grpSpPr>
          <p:sp>
            <p:nvSpPr>
              <p:cNvPr id="66" name="Ellipse 65"/>
              <p:cNvSpPr/>
              <p:nvPr/>
            </p:nvSpPr>
            <p:spPr>
              <a:xfrm>
                <a:off x="3396036" y="5280865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3644203" y="5280865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3472610" y="5436839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3720777" y="5436839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3400972" y="4958219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3649139" y="4958219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3477546" y="5114193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3725713" y="5114193"/>
                <a:ext cx="314662" cy="58830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76" name="Ellipse 75"/>
          <p:cNvSpPr/>
          <p:nvPr/>
        </p:nvSpPr>
        <p:spPr>
          <a:xfrm>
            <a:off x="4443078" y="514451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Ellipse 76"/>
          <p:cNvSpPr/>
          <p:nvPr/>
        </p:nvSpPr>
        <p:spPr>
          <a:xfrm>
            <a:off x="5078123" y="518714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Ellipse 77"/>
          <p:cNvSpPr/>
          <p:nvPr/>
        </p:nvSpPr>
        <p:spPr>
          <a:xfrm>
            <a:off x="6369196" y="452454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7019217" y="418990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7724834" y="420209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5623365" y="451347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Textfeld 82"/>
          <p:cNvSpPr txBox="1"/>
          <p:nvPr/>
        </p:nvSpPr>
        <p:spPr>
          <a:xfrm>
            <a:off x="6549259" y="4938860"/>
            <a:ext cx="414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smtClean="0">
                <a:latin typeface="+mj-lt"/>
              </a:rPr>
              <a:t>DNA methylation</a:t>
            </a:r>
            <a:endParaRPr lang="de-DE" sz="2800">
              <a:latin typeface="+mj-lt"/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6562316" y="5462080"/>
            <a:ext cx="4365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smtClean="0">
                <a:latin typeface="+mj-lt"/>
              </a:rPr>
              <a:t>Histone modification</a:t>
            </a:r>
            <a:endParaRPr lang="de-DE" sz="2800">
              <a:latin typeface="+mj-lt"/>
            </a:endParaRPr>
          </a:p>
        </p:txBody>
      </p:sp>
      <p:grpSp>
        <p:nvGrpSpPr>
          <p:cNvPr id="87" name="Gruppieren 86"/>
          <p:cNvGrpSpPr/>
          <p:nvPr/>
        </p:nvGrpSpPr>
        <p:grpSpPr>
          <a:xfrm>
            <a:off x="3299305" y="4763800"/>
            <a:ext cx="863905" cy="1398054"/>
            <a:chOff x="3299305" y="4763800"/>
            <a:chExt cx="863905" cy="1398054"/>
          </a:xfrm>
        </p:grpSpPr>
        <p:sp>
          <p:nvSpPr>
            <p:cNvPr id="85" name="Gleichschenkliges Dreieck 84"/>
            <p:cNvSpPr/>
            <p:nvPr/>
          </p:nvSpPr>
          <p:spPr>
            <a:xfrm rot="1041540">
              <a:off x="3299305" y="4763800"/>
              <a:ext cx="216000" cy="21600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Gleichschenkliges Dreieck 85"/>
            <p:cNvSpPr/>
            <p:nvPr/>
          </p:nvSpPr>
          <p:spPr>
            <a:xfrm rot="18713047">
              <a:off x="3947210" y="5945854"/>
              <a:ext cx="216000" cy="21600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Ellipse 1"/>
          <p:cNvSpPr/>
          <p:nvPr/>
        </p:nvSpPr>
        <p:spPr>
          <a:xfrm rot="20556318">
            <a:off x="7421829" y="2923356"/>
            <a:ext cx="1687877" cy="782851"/>
          </a:xfrm>
          <a:prstGeom prst="ellipse">
            <a:avLst/>
          </a:prstGeom>
          <a:solidFill>
            <a:srgbClr val="FF69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smtClean="0"/>
              <a:t>Pol </a:t>
            </a:r>
            <a:r>
              <a:rPr lang="de-DE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de-DE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Regulierung durch sncRNAs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31000" decel="3100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6" dur="2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18073 0.2437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54167E-6 2.22222E-6 L 0.0681 -0.04861 L 0.13633 -0.08727 L 0.19922 -0.11389 " pathEditMode="relative" ptsTypes="AAAA">
                                      <p:cBhvr>
                                        <p:cTn id="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9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2" grpId="0"/>
      <p:bldP spid="52" grpId="1"/>
      <p:bldP spid="57" grpId="0"/>
      <p:bldP spid="57" grpId="1"/>
      <p:bldP spid="58" grpId="0"/>
      <p:bldP spid="58" grpId="1"/>
      <p:bldP spid="59" grpId="0"/>
      <p:bldP spid="59" grpId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/>
      <p:bldP spid="8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" descr="https://ars.els-cdn.com/content/image/1-s2.0-S1357272515001156-gr1_lr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407" r="-404" b="10871"/>
          <a:stretch/>
        </p:blipFill>
        <p:spPr bwMode="auto">
          <a:xfrm>
            <a:off x="1192474" y="1373990"/>
            <a:ext cx="9425487" cy="38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Dynamische DNA Methylierung: Keimbahn und Embryo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137" name="Textfeld 136"/>
          <p:cNvSpPr txBox="1"/>
          <p:nvPr/>
        </p:nvSpPr>
        <p:spPr>
          <a:xfrm>
            <a:off x="6285772" y="5242698"/>
            <a:ext cx="412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565696"/>
                </a:solidFill>
                <a:latin typeface="Cambria" panose="02040503050406030204" pitchFamily="18" charset="0"/>
              </a:rPr>
              <a:t>paternale Gene</a:t>
            </a:r>
          </a:p>
          <a:p>
            <a:r>
              <a:rPr lang="de-DE" smtClean="0">
                <a:solidFill>
                  <a:srgbClr val="EB2226"/>
                </a:solidFill>
                <a:latin typeface="Cambria" panose="02040503050406030204" pitchFamily="18" charset="0"/>
              </a:rPr>
              <a:t>maternale Gene</a:t>
            </a:r>
          </a:p>
          <a:p>
            <a:r>
              <a:rPr lang="de-DE" smtClean="0">
                <a:solidFill>
                  <a:srgbClr val="13AB43"/>
                </a:solidFill>
                <a:latin typeface="Cambria" panose="02040503050406030204" pitchFamily="18" charset="0"/>
              </a:rPr>
              <a:t>‚geprägte Gene‘ </a:t>
            </a:r>
            <a:r>
              <a:rPr lang="de-DE">
                <a:solidFill>
                  <a:srgbClr val="13AB43"/>
                </a:solidFill>
                <a:latin typeface="Cambria" panose="02040503050406030204" pitchFamily="18" charset="0"/>
              </a:rPr>
              <a:t>(imprinted genes)</a:t>
            </a:r>
          </a:p>
          <a:p>
            <a:endParaRPr lang="de-DE">
              <a:solidFill>
                <a:srgbClr val="C10014"/>
              </a:solidFill>
              <a:latin typeface="Cambria" panose="02040503050406030204" pitchFamily="18" charset="0"/>
            </a:endParaRPr>
          </a:p>
        </p:txBody>
      </p:sp>
      <p:cxnSp>
        <p:nvCxnSpPr>
          <p:cNvPr id="12" name="Gerade Verbindung mit Pfeil 11"/>
          <p:cNvCxnSpPr>
            <a:stCxn id="1028" idx="3"/>
          </p:cNvCxnSpPr>
          <p:nvPr/>
        </p:nvCxnSpPr>
        <p:spPr>
          <a:xfrm flipV="1">
            <a:off x="5470478" y="4665371"/>
            <a:ext cx="887105" cy="5845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mit Pfeil 140"/>
          <p:cNvCxnSpPr>
            <a:stCxn id="145" idx="3"/>
          </p:cNvCxnSpPr>
          <p:nvPr/>
        </p:nvCxnSpPr>
        <p:spPr>
          <a:xfrm flipV="1">
            <a:off x="5438094" y="4587736"/>
            <a:ext cx="1328921" cy="9295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feld 1027"/>
          <p:cNvSpPr txBox="1"/>
          <p:nvPr/>
        </p:nvSpPr>
        <p:spPr>
          <a:xfrm>
            <a:off x="2754575" y="5096030"/>
            <a:ext cx="27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smtClean="0">
                <a:latin typeface="Cambria" panose="02040503050406030204" pitchFamily="18" charset="0"/>
              </a:rPr>
              <a:t>aktive de-Methylierung (TET3)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145" name="Textfeld 144"/>
          <p:cNvSpPr txBox="1"/>
          <p:nvPr/>
        </p:nvSpPr>
        <p:spPr>
          <a:xfrm>
            <a:off x="2722191" y="5363391"/>
            <a:ext cx="27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smtClean="0">
                <a:latin typeface="Cambria" panose="02040503050406030204" pitchFamily="18" charset="0"/>
              </a:rPr>
              <a:t>passive de-Methylierung</a:t>
            </a:r>
            <a:endParaRPr lang="de-DE" sz="14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57" y="3694549"/>
            <a:ext cx="3255562" cy="248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07706" y="6014008"/>
            <a:ext cx="13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Maultier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r="3661" b="7779"/>
          <a:stretch/>
        </p:blipFill>
        <p:spPr>
          <a:xfrm>
            <a:off x="1816706" y="4070937"/>
            <a:ext cx="2811564" cy="191186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660606" y="6014008"/>
            <a:ext cx="13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Maulesel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9984" y="2041917"/>
            <a:ext cx="833586" cy="13780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62" y="2041917"/>
            <a:ext cx="1789119" cy="142052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925" y="2041917"/>
            <a:ext cx="833586" cy="1378097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14" y="2041917"/>
            <a:ext cx="1789119" cy="142052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4111991" y="2357984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♀</a:t>
            </a: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401547" y="2312941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♂</a:t>
            </a: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770686" y="2315556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♀</a:t>
            </a: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989862" y="2350725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♂</a:t>
            </a:r>
            <a:endParaRPr lang="de-DE" sz="3200">
              <a:solidFill>
                <a:schemeClr val="bg1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8078614" y="3644420"/>
            <a:ext cx="0" cy="5040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3139061" y="3644420"/>
            <a:ext cx="0" cy="5040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54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" r="46762"/>
          <a:stretch/>
        </p:blipFill>
        <p:spPr>
          <a:xfrm rot="15977652">
            <a:off x="3739700" y="1885199"/>
            <a:ext cx="255046" cy="37605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22" y="1716039"/>
            <a:ext cx="625078" cy="60007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" r="46762"/>
          <a:stretch/>
        </p:blipFill>
        <p:spPr>
          <a:xfrm rot="15977652">
            <a:off x="3739699" y="1707690"/>
            <a:ext cx="255046" cy="37605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99962" y="1862187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39936" y="1712869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39935" y="1950065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2" r="46762"/>
          <a:stretch/>
        </p:blipFill>
        <p:spPr>
          <a:xfrm rot="15977652">
            <a:off x="3739699" y="2812836"/>
            <a:ext cx="255046" cy="37605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22" y="2700827"/>
            <a:ext cx="625078" cy="60007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602183" y="2846975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063098" y="2846974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Cambria" panose="02040503050406030204" pitchFamily="18" charset="0"/>
              </a:rPr>
              <a:t>2</a:t>
            </a:r>
            <a:r>
              <a:rPr lang="de-DE" sz="1400" smtClean="0">
                <a:latin typeface="Cambria" panose="02040503050406030204" pitchFamily="18" charset="0"/>
              </a:rPr>
              <a:t>n</a:t>
            </a:r>
            <a:endParaRPr lang="de-DE" sz="1400">
              <a:latin typeface="Cambria" panose="02040503050406030204" pitchFamily="18" charset="0"/>
            </a:endParaRPr>
          </a:p>
        </p:txBody>
      </p:sp>
      <p:pic>
        <p:nvPicPr>
          <p:cNvPr id="2050" name="Picture 2" descr="Blasenmole. Verstehen Konzeptio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41" y="4354631"/>
            <a:ext cx="3155640" cy="206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475833" y="3746584"/>
            <a:ext cx="439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Blasenmole/Trophoblastenwucherung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693" y="4354631"/>
            <a:ext cx="3155640" cy="2066194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6096000" y="3746584"/>
            <a:ext cx="439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Teratom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"/>
          <a:srcRect l="2" r="46762"/>
          <a:stretch/>
        </p:blipFill>
        <p:spPr>
          <a:xfrm rot="15977652">
            <a:off x="8586628" y="2147135"/>
            <a:ext cx="255046" cy="376053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51" y="2035126"/>
            <a:ext cx="625078" cy="60007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7449112" y="2181274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Cambria" panose="02040503050406030204" pitchFamily="18" charset="0"/>
              </a:rPr>
              <a:t>2</a:t>
            </a:r>
            <a:r>
              <a:rPr lang="de-DE" sz="1400" smtClean="0">
                <a:latin typeface="Cambria" panose="02040503050406030204" pitchFamily="18" charset="0"/>
              </a:rPr>
              <a:t>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910027" y="2181273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84" y="1610523"/>
            <a:ext cx="4675711" cy="323198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8189" r="25674"/>
          <a:stretch/>
        </p:blipFill>
        <p:spPr>
          <a:xfrm>
            <a:off x="6529133" y="1907449"/>
            <a:ext cx="3962401" cy="26381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919410" y="4657840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uniparentale Disomie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665839" y="5274172"/>
            <a:ext cx="51686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Beckwith-Wiedemann Syndrom (2x </a:t>
            </a:r>
            <a:r>
              <a:rPr lang="de-DE" smtClean="0">
                <a:solidFill>
                  <a:srgbClr val="000000"/>
                </a:solidFill>
                <a:latin typeface="ZapfChancery" pitchFamily="18" charset="0"/>
              </a:rPr>
              <a:t>♂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Chr. 11)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Großwuchs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Mikrozephalie</a:t>
            </a:r>
            <a:endParaRPr lang="de-DE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erhöhtes Tumorrisiko</a:t>
            </a:r>
          </a:p>
        </p:txBody>
      </p:sp>
    </p:spTree>
    <p:extLst>
      <p:ext uri="{BB962C8B-B14F-4D97-AF65-F5344CB8AC3E}">
        <p14:creationId xmlns:p14="http://schemas.microsoft.com/office/powerpoint/2010/main" val="34781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0672" t="47053" r="19070" b="8981"/>
          <a:stretch/>
        </p:blipFill>
        <p:spPr>
          <a:xfrm>
            <a:off x="1968820" y="1625213"/>
            <a:ext cx="7805179" cy="3204000"/>
          </a:xfrm>
          <a:prstGeom prst="rect">
            <a:avLst/>
          </a:prstGeom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526143" y="5304407"/>
            <a:ext cx="3518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Verzögerte </a:t>
            </a:r>
            <a:r>
              <a:rPr lang="de-DE" smtClean="0">
                <a:latin typeface="Cambria" panose="02040503050406030204" pitchFamily="18" charset="0"/>
              </a:rPr>
              <a:t>Entwicklung</a:t>
            </a:r>
            <a:endParaRPr lang="de-DE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sehr geringe </a:t>
            </a:r>
            <a:r>
              <a:rPr lang="de-DE" smtClean="0">
                <a:latin typeface="Cambria" panose="02040503050406030204" pitchFamily="18" charset="0"/>
              </a:rPr>
              <a:t>Sprachkompetenz</a:t>
            </a:r>
            <a:endParaRPr lang="de-DE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auffälliges und häufiges </a:t>
            </a:r>
            <a:r>
              <a:rPr lang="de-DE" smtClean="0">
                <a:latin typeface="Cambria" panose="02040503050406030204" pitchFamily="18" charset="0"/>
              </a:rPr>
              <a:t>Lachen</a:t>
            </a:r>
            <a:endParaRPr lang="de-DE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unkonzentriert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830384" y="5304406"/>
            <a:ext cx="30410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solidFill>
                  <a:srgbClr val="000000"/>
                </a:solidFill>
                <a:latin typeface="Cambria" panose="02040503050406030204" pitchFamily="18" charset="0"/>
              </a:rPr>
              <a:t>mentale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Retardation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kleinwüchsig</a:t>
            </a:r>
            <a:endParaRPr lang="de-DE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solidFill>
                  <a:srgbClr val="000000"/>
                </a:solidFill>
                <a:latin typeface="Cambria" panose="02040503050406030204" pitchFamily="18" charset="0"/>
              </a:rPr>
              <a:t>emotional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labil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unstillbares</a:t>
            </a:r>
            <a:r>
              <a:rPr lang="de-DE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Hungergefühl</a:t>
            </a:r>
            <a:endParaRPr lang="de-DE" sz="240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96483" y="2952827"/>
            <a:ext cx="1090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smtClean="0">
                <a:solidFill>
                  <a:srgbClr val="EB2226"/>
                </a:solidFill>
              </a:rPr>
              <a:t>Deletion</a:t>
            </a:r>
            <a:endParaRPr lang="de-DE" sz="1600" b="1">
              <a:solidFill>
                <a:srgbClr val="EB2226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723479" y="2946721"/>
            <a:ext cx="1090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b="1" smtClean="0">
                <a:solidFill>
                  <a:srgbClr val="EB2226"/>
                </a:solidFill>
              </a:rPr>
              <a:t>Deletion</a:t>
            </a:r>
            <a:endParaRPr lang="de-DE" sz="1600" b="1">
              <a:solidFill>
                <a:srgbClr val="EB2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ildergebnis fÃ¼r tauziehen mann fra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9631" y="1826425"/>
            <a:ext cx="1606653" cy="152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/>
          <p:cNvSpPr>
            <a:spLocks noChangeAspect="1"/>
          </p:cNvSpPr>
          <p:nvPr/>
        </p:nvSpPr>
        <p:spPr>
          <a:xfrm>
            <a:off x="3859464" y="2199743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6982996" y="2199743"/>
            <a:ext cx="936000" cy="93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0" y="124971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Etwa 150 Gene (bei Säugetieren) unterliegen genomischer Prägung. Warum?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38907" y="5331712"/>
            <a:ext cx="11165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Geprägte Gene spielen oft eine Rolle bei der Regulation </a:t>
            </a:r>
            <a:r>
              <a:rPr lang="de-DE" sz="2400">
                <a:latin typeface="Cambria" panose="02040503050406030204" pitchFamily="18" charset="0"/>
              </a:rPr>
              <a:t>der Ressourcenverteilung zwischen Fetus und </a:t>
            </a:r>
            <a:r>
              <a:rPr lang="de-DE" sz="2400" smtClean="0">
                <a:latin typeface="Cambria" panose="02040503050406030204" pitchFamily="18" charset="0"/>
              </a:rPr>
              <a:t>Mutter: „</a:t>
            </a:r>
            <a:r>
              <a:rPr lang="de-DE" sz="2400" i="1" smtClean="0">
                <a:latin typeface="Cambria" panose="02040503050406030204" pitchFamily="18" charset="0"/>
              </a:rPr>
              <a:t>Elterliches Tauziehen im Genom</a:t>
            </a:r>
            <a:r>
              <a:rPr lang="de-DE" sz="2400" smtClean="0">
                <a:latin typeface="Cambria" panose="02040503050406030204" pitchFamily="18" charset="0"/>
              </a:rPr>
              <a:t>“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8" name="Geschweifte Klammer rechts 7"/>
          <p:cNvSpPr/>
          <p:nvPr/>
        </p:nvSpPr>
        <p:spPr>
          <a:xfrm rot="5400000">
            <a:off x="5744216" y="1380487"/>
            <a:ext cx="337484" cy="4282116"/>
          </a:xfrm>
          <a:prstGeom prst="rightBrace">
            <a:avLst>
              <a:gd name="adj1" fmla="val 44257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>
            <a:spLocks noChangeAspect="1"/>
          </p:cNvSpPr>
          <p:nvPr/>
        </p:nvSpPr>
        <p:spPr>
          <a:xfrm>
            <a:off x="5290764" y="4053198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>
            <a:spLocks noChangeAspect="1"/>
          </p:cNvSpPr>
          <p:nvPr/>
        </p:nvSpPr>
        <p:spPr>
          <a:xfrm>
            <a:off x="6206660" y="4053198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7001817" y="2483077"/>
            <a:ext cx="89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0070C0"/>
                </a:solidFill>
              </a:rPr>
              <a:t>Gen A</a:t>
            </a:r>
            <a:endParaRPr lang="de-DE">
              <a:solidFill>
                <a:srgbClr val="0070C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878285" y="2483077"/>
            <a:ext cx="89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EB2226"/>
                </a:solidFill>
              </a:rPr>
              <a:t>Gen A</a:t>
            </a:r>
            <a:endParaRPr lang="de-DE">
              <a:solidFill>
                <a:srgbClr val="EB2226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117306" y="2344577"/>
            <a:ext cx="173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EB2226"/>
                </a:solidFill>
                <a:latin typeface="Cambria" panose="02040503050406030204" pitchFamily="18" charset="0"/>
              </a:rPr>
              <a:t>methyliert</a:t>
            </a:r>
          </a:p>
          <a:p>
            <a:r>
              <a:rPr lang="de-DE" smtClean="0">
                <a:solidFill>
                  <a:srgbClr val="0070C0"/>
                </a:solidFill>
                <a:latin typeface="Cambria" panose="02040503050406030204" pitchFamily="18" charset="0"/>
              </a:rPr>
              <a:t>unmethyliert</a:t>
            </a:r>
            <a:endParaRPr lang="de-DE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65983" y="2136550"/>
            <a:ext cx="3033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Beispiel:</a:t>
            </a:r>
          </a:p>
          <a:p>
            <a:r>
              <a:rPr lang="de-DE" smtClean="0">
                <a:latin typeface="Cambria" panose="02040503050406030204" pitchFamily="18" charset="0"/>
              </a:rPr>
              <a:t>Gen A bewirk schnelleres Wachstum des Embryos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238647" y="4043866"/>
            <a:ext cx="49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  <a:r>
              <a:rPr lang="de-DE" smtClean="0">
                <a:solidFill>
                  <a:srgbClr val="0070C0"/>
                </a:solidFill>
                <a:latin typeface="Cambria" panose="02040503050406030204" pitchFamily="18" charset="0"/>
              </a:rPr>
              <a:t>A</a:t>
            </a:r>
            <a:endParaRPr lang="de-DE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140474" y="4043866"/>
            <a:ext cx="49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  <a:r>
              <a:rPr lang="de-DE" smtClean="0">
                <a:solidFill>
                  <a:srgbClr val="0070C0"/>
                </a:solidFill>
                <a:latin typeface="Cambria" panose="02040503050406030204" pitchFamily="18" charset="0"/>
              </a:rPr>
              <a:t>A</a:t>
            </a:r>
            <a:endParaRPr lang="de-DE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latin typeface="Cambria" panose="02040503050406030204" pitchFamily="18" charset="0"/>
              </a:rPr>
              <a:t>Keine funktionelle </a:t>
            </a:r>
            <a:r>
              <a:rPr lang="de-DE" sz="3600" dirty="0" err="1" smtClean="0">
                <a:latin typeface="Cambria" panose="02040503050406030204" pitchFamily="18" charset="0"/>
              </a:rPr>
              <a:t>Equivalenz</a:t>
            </a:r>
            <a:r>
              <a:rPr lang="de-DE" sz="3600" dirty="0" smtClean="0">
                <a:latin typeface="Cambria" panose="02040503050406030204" pitchFamily="18" charset="0"/>
              </a:rPr>
              <a:t> elterlicher Genome</a:t>
            </a:r>
            <a:endParaRPr lang="de-DE" sz="3600" dirty="0">
              <a:latin typeface="Cambria" panose="020405030504060302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6" y="1351981"/>
            <a:ext cx="5623701" cy="46272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433640" y="5979222"/>
            <a:ext cx="532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smtClean="0">
                <a:latin typeface="Cambria" panose="02040503050406030204" pitchFamily="18" charset="0"/>
              </a:rPr>
              <a:t>Genome geklonter Mäuse sing epigenetisch instabil!</a:t>
            </a:r>
          </a:p>
          <a:p>
            <a:pPr algn="ctr"/>
            <a:r>
              <a:rPr lang="de-DE" sz="1100" smtClean="0"/>
              <a:t>Humpherys et al. </a:t>
            </a:r>
            <a:r>
              <a:rPr lang="en-US" sz="1100" i="1"/>
              <a:t>Science </a:t>
            </a:r>
            <a:r>
              <a:rPr lang="en-US" sz="1100"/>
              <a:t> 06 Jul </a:t>
            </a:r>
            <a:r>
              <a:rPr lang="en-US" sz="1100" smtClean="0"/>
              <a:t>2001: Vol</a:t>
            </a:r>
            <a:r>
              <a:rPr lang="en-US" sz="1100"/>
              <a:t>. 293, Issue 5527, pp. 95-97</a:t>
            </a:r>
            <a:endParaRPr lang="de-DE" sz="110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13" y="1355811"/>
            <a:ext cx="3784251" cy="14844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6382065" y="1597462"/>
            <a:ext cx="868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smtClean="0">
                <a:latin typeface="Arial" panose="020B0604020202020204" pitchFamily="34" charset="0"/>
                <a:cs typeface="Arial" panose="020B0604020202020204" pitchFamily="34" charset="0"/>
              </a:rPr>
              <a:t>24.01.2018</a:t>
            </a:r>
            <a:endParaRPr lang="de-DE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igure thumbnail fx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75" y="2853714"/>
            <a:ext cx="3125508" cy="31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403331" y="5992666"/>
            <a:ext cx="529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Löschen epigenetischer Muster mit Kdm4d (H3K9me3 Demethylase) und trichostatin A (Deacetylase Inhibitor)!</a:t>
            </a:r>
            <a:endParaRPr lang="de-DE" sz="1400">
              <a:latin typeface="Cambria" panose="02040503050406030204" pitchFamily="18" charset="0"/>
            </a:endParaRPr>
          </a:p>
        </p:txBody>
      </p:sp>
      <p:pic>
        <p:nvPicPr>
          <p:cNvPr id="1028" name="Picture 4" descr="https://media.npr.org/assets/img/2018/01/23/zhongzhong-huahua-1-2474a3bd8f5f2c61e17528c01fa856c35a285979-s800-c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439" y="3729623"/>
            <a:ext cx="1834647" cy="13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01" y="2820461"/>
            <a:ext cx="2020703" cy="195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1744-1829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862028" y="1940790"/>
            <a:ext cx="39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Vererbbarkeit erworbener Merkmale</a:t>
            </a:r>
            <a:endParaRPr lang="de-DE" dirty="0">
              <a:latin typeface="Cambria" panose="02040503050406030204" pitchFamily="18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46" y="2349958"/>
            <a:ext cx="3695207" cy="221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anose="02040602050305030304" pitchFamily="18" charset="0"/>
              </a:rPr>
              <a:t>Lamarck</a:t>
            </a:r>
            <a:endParaRPr lang="de-DE" sz="3200">
              <a:latin typeface="Book Antiqua" panose="0204060205030503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379" y="2360188"/>
            <a:ext cx="3862774" cy="217065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862029" y="4602926"/>
            <a:ext cx="22151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Young and Isbell </a:t>
            </a:r>
            <a:r>
              <a:rPr lang="en-US" sz="1100" dirty="0" smtClean="0">
                <a:latin typeface="Cambria" panose="02040503050406030204" pitchFamily="18" charset="0"/>
              </a:rPr>
              <a:t>1991,</a:t>
            </a:r>
          </a:p>
          <a:p>
            <a:r>
              <a:rPr lang="en-US" sz="1100" dirty="0" err="1" smtClean="0">
                <a:latin typeface="Cambria" panose="02040503050406030204" pitchFamily="18" charset="0"/>
              </a:rPr>
              <a:t>Woolnough</a:t>
            </a:r>
            <a:r>
              <a:rPr lang="en-US" sz="1100" dirty="0" smtClean="0">
                <a:latin typeface="Cambria" panose="02040503050406030204" pitchFamily="18" charset="0"/>
              </a:rPr>
              <a:t> </a:t>
            </a:r>
            <a:r>
              <a:rPr lang="en-US" sz="1100" dirty="0">
                <a:latin typeface="Cambria" panose="02040503050406030204" pitchFamily="18" charset="0"/>
              </a:rPr>
              <a:t>and du </a:t>
            </a:r>
            <a:r>
              <a:rPr lang="en-US" sz="1100" dirty="0" err="1">
                <a:latin typeface="Cambria" panose="02040503050406030204" pitchFamily="18" charset="0"/>
              </a:rPr>
              <a:t>Toit</a:t>
            </a:r>
            <a:r>
              <a:rPr lang="en-US" sz="1100" dirty="0">
                <a:latin typeface="Cambria" panose="02040503050406030204" pitchFamily="18" charset="0"/>
              </a:rPr>
              <a:t> </a:t>
            </a:r>
            <a:r>
              <a:rPr lang="en-US" sz="1100" dirty="0" smtClean="0">
                <a:latin typeface="Cambria" panose="02040503050406030204" pitchFamily="18" charset="0"/>
              </a:rPr>
              <a:t>2001</a:t>
            </a:r>
          </a:p>
          <a:p>
            <a:r>
              <a:rPr lang="en-US" sz="1100" dirty="0" err="1" smtClean="0">
                <a:latin typeface="Cambria" panose="02040503050406030204" pitchFamily="18" charset="0"/>
              </a:rPr>
              <a:t>Agaba</a:t>
            </a:r>
            <a:r>
              <a:rPr lang="en-US" sz="1100" dirty="0" smtClean="0">
                <a:latin typeface="Cambria" panose="02040503050406030204" pitchFamily="18" charset="0"/>
              </a:rPr>
              <a:t> et al. 2016</a:t>
            </a:r>
            <a:endParaRPr lang="de-DE" sz="11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23" y="1587889"/>
            <a:ext cx="6531953" cy="39191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27741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Epigenetische Veränderung im Laufe der Evolution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Die Erfindung der Monogamie</a:t>
            </a:r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132991" y="5550414"/>
            <a:ext cx="27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/>
              <a:t>Oophaga </a:t>
            </a:r>
            <a:r>
              <a:rPr lang="de-DE" i="1" smtClean="0"/>
              <a:t>pumilio</a:t>
            </a:r>
            <a:r>
              <a:rPr lang="de-DE" smtClean="0"/>
              <a:t> </a:t>
            </a:r>
            <a:r>
              <a:rPr lang="de-DE" smtClean="0">
                <a:latin typeface="ZapfChancery"/>
              </a:rPr>
              <a:t>♀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397868" y="5550414"/>
            <a:ext cx="27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/>
              <a:t>Ranitomeya </a:t>
            </a:r>
            <a:r>
              <a:rPr lang="de-DE" i="1" smtClean="0"/>
              <a:t>imitator</a:t>
            </a:r>
            <a:r>
              <a:rPr lang="de-DE" smtClean="0"/>
              <a:t> </a:t>
            </a:r>
            <a:r>
              <a:rPr lang="de-DE" smtClean="0">
                <a:latin typeface="ZapfChancery"/>
              </a:rPr>
              <a:t>♂</a:t>
            </a:r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45" y="2499725"/>
            <a:ext cx="1562100" cy="209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0" y="6611778"/>
            <a:ext cx="351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Young et al. PNAS</a:t>
            </a:r>
            <a:r>
              <a:rPr lang="de-DE" sz="1000"/>
              <a:t> </a:t>
            </a:r>
            <a:r>
              <a:rPr lang="de-DE" sz="1000" b="1" smtClean="0"/>
              <a:t>2019</a:t>
            </a:r>
            <a:r>
              <a:rPr lang="de-DE" sz="1000" smtClean="0"/>
              <a:t>,</a:t>
            </a:r>
            <a:r>
              <a:rPr lang="de-DE" sz="1000"/>
              <a:t> </a:t>
            </a:r>
            <a:r>
              <a:rPr lang="de-DE" sz="1000" i="1" smtClean="0"/>
              <a:t>116</a:t>
            </a:r>
            <a:r>
              <a:rPr lang="de-DE" sz="1000" smtClean="0"/>
              <a:t>(4</a:t>
            </a:r>
            <a:r>
              <a:rPr lang="de-DE" sz="1000"/>
              <a:t>), 1331–1336</a:t>
            </a:r>
          </a:p>
        </p:txBody>
      </p:sp>
    </p:spTree>
    <p:extLst>
      <p:ext uri="{BB962C8B-B14F-4D97-AF65-F5344CB8AC3E}">
        <p14:creationId xmlns:p14="http://schemas.microsoft.com/office/powerpoint/2010/main" val="16596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9" y="1443135"/>
            <a:ext cx="10023231" cy="391576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611778"/>
            <a:ext cx="351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Young et al. PNAS</a:t>
            </a:r>
            <a:r>
              <a:rPr lang="de-DE" sz="1000"/>
              <a:t> </a:t>
            </a:r>
            <a:r>
              <a:rPr lang="de-DE" sz="1000" b="1" smtClean="0"/>
              <a:t>2019</a:t>
            </a:r>
            <a:r>
              <a:rPr lang="de-DE" sz="1000" smtClean="0"/>
              <a:t>,</a:t>
            </a:r>
            <a:r>
              <a:rPr lang="de-DE" sz="1000"/>
              <a:t> </a:t>
            </a:r>
            <a:r>
              <a:rPr lang="de-DE" sz="1000" i="1" smtClean="0"/>
              <a:t>116</a:t>
            </a:r>
            <a:r>
              <a:rPr lang="de-DE" sz="1000" smtClean="0"/>
              <a:t>(4</a:t>
            </a:r>
            <a:r>
              <a:rPr lang="de-DE" sz="1000"/>
              <a:t>), 1331–1336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07632" y="5800674"/>
            <a:ext cx="1017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Verhaltensänderung durch Anpassung der Expression eines bestimmten Sets an Genen (?)</a:t>
            </a:r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0" y="27741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Epigenetische Veränderung im Laufe der Evolution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Die Erfindung der Monogamie</a:t>
            </a:r>
            <a:endParaRPr lang="de-DE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Epigenetische Prägung vor </a:t>
            </a:r>
            <a:r>
              <a:rPr lang="de-DE" sz="3600" dirty="0" smtClean="0">
                <a:latin typeface="Cambria" panose="02040503050406030204" pitchFamily="18" charset="0"/>
              </a:rPr>
              <a:t>der Embryonalphase</a:t>
            </a:r>
            <a:endParaRPr lang="de-DE" sz="3600" dirty="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808519" y="5144616"/>
            <a:ext cx="8352928" cy="93610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de-DE" sz="16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Zeitpunkt</a:t>
            </a:r>
            <a:r>
              <a:rPr kumimoji="0" lang="de-DE" sz="160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der Geburt/Empfägnis (?) korreliert mit der Aktivität des Braunen Fettgewebes.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sz="1600">
                <a:latin typeface="Calibri" pitchFamily="34" charset="0"/>
              </a:rPr>
              <a:t>Zeitpunkt der Geburt/Empfägnis (?)</a:t>
            </a:r>
            <a:r>
              <a:rPr lang="de-DE" sz="1600" smtClean="0">
                <a:latin typeface="Calibri" pitchFamily="34" charset="0"/>
                <a:ea typeface="+mj-ea"/>
                <a:cs typeface="+mj-cs"/>
              </a:rPr>
              <a:t> korreliert mit dem BMI.</a:t>
            </a:r>
            <a:endParaRPr kumimoji="0" lang="de-DE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93" y="1590479"/>
            <a:ext cx="3335055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/>
          <a:srcRect t="23011" b="2212"/>
          <a:stretch/>
        </p:blipFill>
        <p:spPr>
          <a:xfrm>
            <a:off x="2006193" y="3416424"/>
            <a:ext cx="3333577" cy="1404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194" y="1493082"/>
            <a:ext cx="3781526" cy="32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Epigenetische Prägung vor </a:t>
            </a:r>
            <a:r>
              <a:rPr lang="de-DE" sz="3600" dirty="0" smtClean="0">
                <a:latin typeface="Cambria" panose="02040503050406030204" pitchFamily="18" charset="0"/>
              </a:rPr>
              <a:t>der Embryonalphase</a:t>
            </a:r>
            <a:endParaRPr lang="de-DE" sz="3600" dirty="0">
              <a:latin typeface="Cambria" panose="020405030504060302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071409" y="5521806"/>
            <a:ext cx="8352928" cy="93610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itchFamily="34" charset="0"/>
                <a:ea typeface="+mj-ea"/>
                <a:cs typeface="+mj-cs"/>
              </a:rPr>
              <a:t>Väterliche Kälte-Exposition (P-CE) führt zu hyperaktivem Braunen Fettgewebe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itchFamily="34" charset="0"/>
                <a:ea typeface="+mj-ea"/>
                <a:cs typeface="+mj-cs"/>
              </a:rPr>
              <a:t>Epigenetische Programmierung des Spermiengenoms: Unterschiedliche Methylierung, unterschiedliche Genexpression.</a:t>
            </a:r>
            <a:endParaRPr kumimoji="0" lang="de-DE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6010" y="1106448"/>
            <a:ext cx="6075030" cy="40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Epigenetische Prägung </a:t>
            </a:r>
            <a:r>
              <a:rPr lang="de-DE" sz="3600" dirty="0" smtClean="0">
                <a:latin typeface="Cambria" panose="02040503050406030204" pitchFamily="18" charset="0"/>
              </a:rPr>
              <a:t>während der Embryonalphase</a:t>
            </a:r>
            <a:endParaRPr lang="de-DE" sz="3600" dirty="0">
              <a:latin typeface="Cambria" panose="020405030504060302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04" y="1365504"/>
            <a:ext cx="4321294" cy="51755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77345" y="2744641"/>
            <a:ext cx="2284857" cy="22383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19663" r="51822"/>
          <a:stretch/>
        </p:blipFill>
        <p:spPr>
          <a:xfrm>
            <a:off x="10319852" y="2923521"/>
            <a:ext cx="1044000" cy="205949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9997440" y="5303520"/>
            <a:ext cx="219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Erhöhter BMI,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Mehr Triglyceride </a:t>
            </a:r>
            <a:r>
              <a:rPr lang="de-DE" dirty="0" smtClean="0"/>
              <a:t>im Blutserum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582273" y="2098310"/>
            <a:ext cx="142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Cambria" panose="02040503050406030204" pitchFamily="18" charset="0"/>
              </a:rPr>
              <a:t>1944</a:t>
            </a:r>
            <a:endParaRPr lang="de-DE" sz="3600" dirty="0"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0130430" y="2098310"/>
            <a:ext cx="142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Cambria" panose="02040503050406030204" pitchFamily="18" charset="0"/>
              </a:rPr>
              <a:t>heute</a:t>
            </a:r>
            <a:endParaRPr lang="de-DE" sz="3600" dirty="0">
              <a:latin typeface="Cambria" panose="02040503050406030204" pitchFamily="18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7266432" y="3863828"/>
            <a:ext cx="286399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247583" y="2733735"/>
            <a:ext cx="2901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Methylierung</a:t>
            </a:r>
            <a:r>
              <a:rPr lang="de-DE" dirty="0" smtClean="0"/>
              <a:t> von </a:t>
            </a:r>
            <a:r>
              <a:rPr lang="de-DE" dirty="0" err="1" smtClean="0"/>
              <a:t>CpG</a:t>
            </a:r>
            <a:r>
              <a:rPr lang="de-DE" dirty="0" smtClean="0"/>
              <a:t> loci der Gene PIM3, TXNIP, ABCG1, PFKFB3, METTL8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45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n external file that holds a picture, illustration, etc.&#10;Object name is fcell-02-00049-g0001.jp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16" y="1345579"/>
            <a:ext cx="6246767" cy="474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443228" y="3578321"/>
            <a:ext cx="884846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de-DE" sz="1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Toxic</a:t>
            </a:r>
          </a:p>
          <a:p>
            <a:r>
              <a:rPr lang="de-DE" sz="1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Chemicals</a:t>
            </a:r>
          </a:p>
          <a:p>
            <a:endParaRPr lang="de-DE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210844" y="6611779"/>
            <a:ext cx="3981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smtClean="0"/>
              <a:t>Abbildung aus: Kanherkar et al. </a:t>
            </a:r>
            <a:r>
              <a:rPr lang="en-US" sz="1000" i="1" smtClean="0"/>
              <a:t>Front Cell Dev Biol</a:t>
            </a:r>
            <a:r>
              <a:rPr lang="en-US" sz="1000" smtClean="0"/>
              <a:t>. 2014 </a:t>
            </a:r>
            <a:r>
              <a:rPr lang="en-US" sz="1000"/>
              <a:t>Sep </a:t>
            </a:r>
            <a:r>
              <a:rPr lang="en-US" sz="1000" smtClean="0"/>
              <a:t>9;2:49</a:t>
            </a:r>
            <a:endParaRPr lang="de-DE" sz="1000"/>
          </a:p>
        </p:txBody>
      </p:sp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822862" y="2558021"/>
            <a:ext cx="2466590" cy="860428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2972615" y="1345579"/>
            <a:ext cx="2570055" cy="1212442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5528603" y="1134661"/>
            <a:ext cx="1069146" cy="1031764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7099493" y="4265142"/>
            <a:ext cx="2227439" cy="1031764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2808615" y="4239551"/>
            <a:ext cx="2227439" cy="1031764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3854" y="2105888"/>
            <a:ext cx="4533020" cy="453302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46" y="1485854"/>
            <a:ext cx="3958517" cy="50405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96000" y="1485854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NGFI-A = </a:t>
            </a:r>
            <a:r>
              <a:rPr lang="en-US">
                <a:latin typeface="Cambria" panose="02040503050406030204" pitchFamily="18" charset="0"/>
              </a:rPr>
              <a:t>nerve growth factor-inducible protein </a:t>
            </a:r>
            <a:r>
              <a:rPr lang="en-US" smtClean="0">
                <a:latin typeface="Cambria" panose="02040503050406030204" pitchFamily="18" charset="0"/>
              </a:rPr>
              <a:t>A</a:t>
            </a:r>
          </a:p>
          <a:p>
            <a:r>
              <a:rPr lang="en-US" smtClean="0">
                <a:latin typeface="Cambria" panose="02040503050406030204" pitchFamily="18" charset="0"/>
              </a:rPr>
              <a:t>Nr3c1 = Glukokortikoid Rezeptor Gen</a:t>
            </a:r>
            <a:r>
              <a:rPr lang="en-US">
                <a:latin typeface="Cambria" panose="02040503050406030204" pitchFamily="18" charset="0"/>
              </a:rPr>
              <a:t> 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58427" y="3079737"/>
            <a:ext cx="45954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Wenig mütterliche Fürsorge führt zur Methylierung des Nr3c1 Promotors im Hippocampus.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NGFI-A bindet nicht mehr an den Promotor, Nr3c1 wird nicht mehr transkribiert.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Erhöhte Corticosteron-Level, erhötes Angstverhalten, wenig mütterliche Fürsorge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638757" y="6612612"/>
            <a:ext cx="4553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McGowan et al. </a:t>
            </a:r>
            <a:r>
              <a:rPr lang="de-DE" sz="1000" i="1"/>
              <a:t>Nature Reviews Neuroscience</a:t>
            </a:r>
            <a:r>
              <a:rPr lang="de-DE" sz="1000" i="1" smtClean="0"/>
              <a:t>.</a:t>
            </a:r>
            <a:r>
              <a:rPr lang="de-DE" sz="1000"/>
              <a:t> </a:t>
            </a:r>
            <a:r>
              <a:rPr lang="de-DE" sz="1000" smtClean="0"/>
              <a:t>2009. </a:t>
            </a:r>
            <a:r>
              <a:rPr lang="de-DE" sz="1000" b="1" smtClean="0"/>
              <a:t>12</a:t>
            </a:r>
            <a:r>
              <a:rPr lang="de-DE" sz="1000"/>
              <a:t>, 342–348</a:t>
            </a:r>
          </a:p>
        </p:txBody>
      </p:sp>
    </p:spTree>
    <p:extLst>
      <p:ext uri="{BB962C8B-B14F-4D97-AF65-F5344CB8AC3E}">
        <p14:creationId xmlns:p14="http://schemas.microsoft.com/office/powerpoint/2010/main" val="1553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841674" y="2888207"/>
            <a:ext cx="3967087" cy="3709541"/>
            <a:chOff x="4079630" y="1588999"/>
            <a:chExt cx="4260265" cy="4378660"/>
          </a:xfrm>
        </p:grpSpPr>
        <p:pic>
          <p:nvPicPr>
            <p:cNvPr id="9218" name="Picture 2" descr="Fig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" r="-1718"/>
            <a:stretch/>
          </p:blipFill>
          <p:spPr bwMode="auto">
            <a:xfrm>
              <a:off x="4149970" y="1588999"/>
              <a:ext cx="4189925" cy="437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4079631" y="3024554"/>
              <a:ext cx="140677" cy="126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079630" y="1588999"/>
              <a:ext cx="140677" cy="126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390000" y="3026654"/>
            <a:ext cx="16506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rgbClr val="0070C0"/>
                </a:solidFill>
                <a:latin typeface="Cambria" panose="02040503050406030204" pitchFamily="18" charset="0"/>
              </a:rPr>
              <a:t>NORMAL</a:t>
            </a:r>
          </a:p>
          <a:p>
            <a:r>
              <a:rPr lang="de-DE" sz="1400" smtClean="0">
                <a:latin typeface="Cambria" panose="02040503050406030204" pitchFamily="18" charset="0"/>
              </a:rPr>
              <a:t>H3 Acetylierung</a:t>
            </a:r>
          </a:p>
          <a:p>
            <a:r>
              <a:rPr lang="de-DE" sz="1000" smtClean="0">
                <a:latin typeface="Cambria" panose="02040503050406030204" pitchFamily="18" charset="0"/>
              </a:rPr>
              <a:t>H3K27m2</a:t>
            </a:r>
            <a:endParaRPr lang="de-DE" sz="1000">
              <a:latin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51618" y="4167949"/>
            <a:ext cx="2522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rgbClr val="C10014"/>
                </a:solidFill>
                <a:latin typeface="Cambria" panose="02040503050406030204" pitchFamily="18" charset="0"/>
              </a:rPr>
              <a:t>CHRON. SOZIALER STRESS</a:t>
            </a:r>
          </a:p>
          <a:p>
            <a:r>
              <a:rPr lang="de-DE" sz="1400" smtClean="0">
                <a:latin typeface="Cambria" panose="02040503050406030204" pitchFamily="18" charset="0"/>
              </a:rPr>
              <a:t>H3 Acetylierung</a:t>
            </a:r>
          </a:p>
          <a:p>
            <a:r>
              <a:rPr lang="de-DE" sz="2400" smtClean="0">
                <a:latin typeface="Cambria" panose="02040503050406030204" pitchFamily="18" charset="0"/>
              </a:rPr>
              <a:t>H3K27m2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466" y="1111864"/>
            <a:ext cx="4873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smtClean="0">
                <a:solidFill>
                  <a:srgbClr val="EB2226"/>
                </a:solidFill>
                <a:latin typeface="Cambria" panose="02040503050406030204" pitchFamily="18" charset="0"/>
              </a:rPr>
              <a:t>Bdnf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 = brain-derived </a:t>
            </a:r>
            <a:r>
              <a:rPr lang="de-DE" b="1">
                <a:solidFill>
                  <a:srgbClr val="EB2226"/>
                </a:solidFill>
                <a:latin typeface="Cambria" panose="02040503050406030204" pitchFamily="18" charset="0"/>
              </a:rPr>
              <a:t>neurotrophic 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Fortbestand und Differenzierung bestimmter Neuronen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Dendritisches Wachstum und Morphologie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Synaptische Plastizität im ZNS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439060" y="2909251"/>
            <a:ext cx="4462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Histon Deacetylase </a:t>
            </a:r>
            <a:r>
              <a:rPr lang="de-DE"/>
              <a:t>5 (HDAC5</a:t>
            </a:r>
            <a:r>
              <a:rPr lang="de-DE" smtClean="0"/>
              <a:t>) sorgt für Modulierungs-Gleichgewicht und verhindert übermäßige </a:t>
            </a:r>
            <a:r>
              <a:rPr lang="de-DE" i="1" smtClean="0"/>
              <a:t>Bdnf</a:t>
            </a:r>
            <a:r>
              <a:rPr lang="de-DE" smtClean="0"/>
              <a:t>-Expression</a:t>
            </a:r>
            <a:endParaRPr lang="de-DE"/>
          </a:p>
        </p:txBody>
      </p:sp>
      <p:cxnSp>
        <p:nvCxnSpPr>
          <p:cNvPr id="14" name="Gerader Verbinder 13"/>
          <p:cNvCxnSpPr/>
          <p:nvPr/>
        </p:nvCxnSpPr>
        <p:spPr>
          <a:xfrm>
            <a:off x="401180" y="4001397"/>
            <a:ext cx="1141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390000" y="5235284"/>
            <a:ext cx="1141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485586" y="2757025"/>
            <a:ext cx="1141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18868" y="5431469"/>
            <a:ext cx="25228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rgbClr val="C10014"/>
                </a:solidFill>
                <a:latin typeface="Cambria" panose="02040503050406030204" pitchFamily="18" charset="0"/>
              </a:rPr>
              <a:t>CHRON. SOZIALER STRESS</a:t>
            </a:r>
            <a:r>
              <a:rPr lang="de-DE" sz="1400" smtClean="0">
                <a:latin typeface="Cambria" panose="02040503050406030204" pitchFamily="18" charset="0"/>
              </a:rPr>
              <a:t>+</a:t>
            </a:r>
          </a:p>
          <a:p>
            <a:r>
              <a:rPr lang="de-DE" sz="1400" smtClean="0">
                <a:solidFill>
                  <a:srgbClr val="00B050"/>
                </a:solidFill>
                <a:latin typeface="Cambria" panose="02040503050406030204" pitchFamily="18" charset="0"/>
              </a:rPr>
              <a:t>IMIPRAMIN MEDIKATION</a:t>
            </a:r>
          </a:p>
          <a:p>
            <a:r>
              <a:rPr lang="de-DE" sz="2400" smtClean="0">
                <a:latin typeface="Cambria" panose="02040503050406030204" pitchFamily="18" charset="0"/>
              </a:rPr>
              <a:t>H3 Acetylierung</a:t>
            </a:r>
          </a:p>
          <a:p>
            <a:r>
              <a:rPr lang="de-DE" sz="2400" smtClean="0">
                <a:latin typeface="Cambria" panose="02040503050406030204" pitchFamily="18" charset="0"/>
              </a:rPr>
              <a:t>H3K27m2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435379" y="4267141"/>
            <a:ext cx="446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Anhaltender soz. Stress induziert spezifische und andauernde H3K27-Dimethylierung</a:t>
            </a:r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7435378" y="5431469"/>
            <a:ext cx="4462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Imipramin vermindert HDAC5 Expression und induziert Histon 3 Acetylierung. Transkriptionelle Reaktivierung von </a:t>
            </a:r>
            <a:r>
              <a:rPr lang="de-DE" i="1" smtClean="0"/>
              <a:t>Bdnf</a:t>
            </a:r>
            <a:r>
              <a:rPr lang="de-DE" smtClean="0"/>
              <a:t>.</a:t>
            </a:r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5905955" y="1110111"/>
            <a:ext cx="5685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Ein Zusammenhang mit </a:t>
            </a:r>
            <a:r>
              <a:rPr lang="de-DE" i="1" smtClean="0">
                <a:latin typeface="Cambria" panose="02040503050406030204" pitchFamily="18" charset="0"/>
              </a:rPr>
              <a:t>Bdnf</a:t>
            </a:r>
            <a:r>
              <a:rPr lang="de-DE" smtClean="0">
                <a:latin typeface="Cambria" panose="02040503050406030204" pitchFamily="18" charset="0"/>
              </a:rPr>
              <a:t> Fehlregulation existiert für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Schizophrenie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Zwangsstörungen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Demenz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507459" y="6625847"/>
            <a:ext cx="4684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Tsankova et al. </a:t>
            </a:r>
            <a:r>
              <a:rPr lang="de-DE" sz="1000" i="1"/>
              <a:t>Nature Reviews Neuroscience</a:t>
            </a:r>
            <a:r>
              <a:rPr lang="de-DE" sz="1000"/>
              <a:t> </a:t>
            </a:r>
            <a:r>
              <a:rPr lang="de-DE" sz="1000" smtClean="0"/>
              <a:t>2007. </a:t>
            </a:r>
            <a:r>
              <a:rPr lang="de-DE" sz="1000" b="1" smtClean="0"/>
              <a:t>8</a:t>
            </a:r>
            <a:r>
              <a:rPr lang="de-DE" sz="1000"/>
              <a:t>:</a:t>
            </a:r>
            <a:r>
              <a:rPr lang="de-DE" sz="1000" smtClean="0"/>
              <a:t>355–367</a:t>
            </a:r>
            <a:r>
              <a:rPr lang="de-DE" sz="10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92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466" y="1111864"/>
            <a:ext cx="4873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smtClean="0">
                <a:solidFill>
                  <a:srgbClr val="EB2226"/>
                </a:solidFill>
                <a:latin typeface="Cambria" panose="02040503050406030204" pitchFamily="18" charset="0"/>
              </a:rPr>
              <a:t>Bdnf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 = brain-derived </a:t>
            </a:r>
            <a:r>
              <a:rPr lang="de-DE" b="1">
                <a:solidFill>
                  <a:srgbClr val="EB2226"/>
                </a:solidFill>
                <a:latin typeface="Cambria" panose="02040503050406030204" pitchFamily="18" charset="0"/>
              </a:rPr>
              <a:t>neurotrophic 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Fortbestand und Differenzierung bestimmter Neuronen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Dendritisches Wachstum und Morphologie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Synaptische Plastizität im ZNS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905955" y="1110111"/>
            <a:ext cx="5685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Ein Zusammenhang mit </a:t>
            </a:r>
            <a:r>
              <a:rPr lang="de-DE" i="1" smtClean="0">
                <a:latin typeface="Cambria" panose="02040503050406030204" pitchFamily="18" charset="0"/>
              </a:rPr>
              <a:t>Bdnf</a:t>
            </a:r>
            <a:r>
              <a:rPr lang="de-DE" smtClean="0">
                <a:latin typeface="Cambria" panose="02040503050406030204" pitchFamily="18" charset="0"/>
              </a:rPr>
              <a:t> Fehlregulation existiert für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Schizophrenie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Zwangsstörungen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Demenz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66" y="3417724"/>
            <a:ext cx="1219578" cy="60267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84" y="4311193"/>
            <a:ext cx="2255408" cy="1428425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383584" y="3445134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Kokain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001587" y="3445132"/>
            <a:ext cx="185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Kontrollgruppe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674037" y="2826127"/>
            <a:ext cx="43475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Kokain (vs Kontrolle) zeigt</a:t>
            </a:r>
          </a:p>
          <a:p>
            <a:r>
              <a:rPr lang="de-DE" sz="1600" smtClean="0">
                <a:latin typeface="Cambria" panose="02040503050406030204" pitchFamily="18" charset="0"/>
              </a:rPr>
              <a:t>erhöhte H3 Acetylierung</a:t>
            </a:r>
          </a:p>
          <a:p>
            <a:r>
              <a:rPr lang="de-DE" sz="1600" smtClean="0">
                <a:latin typeface="Cambria" panose="02040503050406030204" pitchFamily="18" charset="0"/>
              </a:rPr>
              <a:t>verminderte H3K27 Trimethylierung</a:t>
            </a:r>
          </a:p>
          <a:p>
            <a:r>
              <a:rPr lang="de-DE" sz="1600" smtClean="0">
                <a:latin typeface="Cambria" panose="02040503050406030204" pitchFamily="18" charset="0"/>
              </a:rPr>
              <a:t>Erhöhte </a:t>
            </a:r>
            <a:r>
              <a:rPr lang="de-DE" sz="1600" i="1" smtClean="0">
                <a:latin typeface="Cambria" panose="02040503050406030204" pitchFamily="18" charset="0"/>
              </a:rPr>
              <a:t>Bdnf</a:t>
            </a:r>
            <a:r>
              <a:rPr lang="de-DE" sz="1600" smtClean="0">
                <a:latin typeface="Cambria" panose="02040503050406030204" pitchFamily="18" charset="0"/>
              </a:rPr>
              <a:t> Knozentration im Medialen Präfrontalen Kortex (mPFK)</a:t>
            </a:r>
          </a:p>
          <a:p>
            <a:endParaRPr lang="de-DE" sz="1600">
              <a:latin typeface="Cambria" panose="02040503050406030204" pitchFamily="18" charset="0"/>
            </a:endParaRPr>
          </a:p>
          <a:p>
            <a:r>
              <a:rPr lang="de-DE" sz="1600" smtClean="0">
                <a:latin typeface="Cambria" panose="02040503050406030204" pitchFamily="18" charset="0"/>
              </a:rPr>
              <a:t>Ratten die 14d Kokain bekamen arbeiteten weniger hart für eine erneute Kokain-Injektion als Kontroll-Ratten. </a:t>
            </a:r>
            <a:r>
              <a:rPr lang="de-DE" sz="1600" b="1" smtClean="0">
                <a:latin typeface="Cambria" panose="02040503050406030204" pitchFamily="18" charset="0"/>
              </a:rPr>
              <a:t>Ist </a:t>
            </a:r>
            <a:r>
              <a:rPr lang="de-DE" sz="1600" b="1" i="1" smtClean="0">
                <a:latin typeface="Cambria" panose="02040503050406030204" pitchFamily="18" charset="0"/>
              </a:rPr>
              <a:t>Bdnf</a:t>
            </a:r>
            <a:r>
              <a:rPr lang="de-DE" sz="1600" b="1" smtClean="0">
                <a:latin typeface="Cambria" panose="02040503050406030204" pitchFamily="18" charset="0"/>
              </a:rPr>
              <a:t> ursächlich für dieses Verhalten?</a:t>
            </a:r>
          </a:p>
          <a:p>
            <a:endParaRPr lang="de-DE" sz="1600">
              <a:latin typeface="Cambria" panose="02040503050406030204" pitchFamily="18" charset="0"/>
            </a:endParaRPr>
          </a:p>
          <a:p>
            <a:r>
              <a:rPr lang="de-DE" sz="1600" smtClean="0">
                <a:latin typeface="Cambria" panose="02040503050406030204" pitchFamily="18" charset="0"/>
              </a:rPr>
              <a:t>Ratten mit reduzierter </a:t>
            </a:r>
            <a:r>
              <a:rPr lang="de-DE" sz="1600" i="1" smtClean="0">
                <a:latin typeface="Cambria" panose="02040503050406030204" pitchFamily="18" charset="0"/>
              </a:rPr>
              <a:t>Bdnf</a:t>
            </a:r>
            <a:r>
              <a:rPr lang="de-DE" sz="1600" smtClean="0">
                <a:latin typeface="Cambria" panose="02040503050406030204" pitchFamily="18" charset="0"/>
              </a:rPr>
              <a:t>  Konzentration im mPFK arbeiteten ausdauernder für eine erneute Kokain-Injektion.</a:t>
            </a:r>
          </a:p>
          <a:p>
            <a:endParaRPr lang="de-DE" sz="1600">
              <a:latin typeface="Cambria" panose="02040503050406030204" pitchFamily="18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274" y="4311190"/>
            <a:ext cx="2255408" cy="1428425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964" y="4311190"/>
            <a:ext cx="2255408" cy="1428425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5337812" y="3445133"/>
            <a:ext cx="185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anti</a:t>
            </a:r>
            <a:r>
              <a:rPr lang="de-DE" i="1" smtClean="0">
                <a:latin typeface="Cambria" panose="02040503050406030204" pitchFamily="18" charset="0"/>
              </a:rPr>
              <a:t> Bdnf </a:t>
            </a:r>
            <a:r>
              <a:rPr lang="de-DE" smtClean="0">
                <a:latin typeface="Cambria" panose="02040503050406030204" pitchFamily="18" charset="0"/>
              </a:rPr>
              <a:t>siRNA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0" y="6611779"/>
            <a:ext cx="6567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Ergebnisse aus: Sadri-Vakili et al. </a:t>
            </a:r>
            <a:r>
              <a:rPr lang="en-US" sz="1000"/>
              <a:t>Journal of </a:t>
            </a:r>
            <a:r>
              <a:rPr lang="en-US" sz="1000" smtClean="0"/>
              <a:t>Neuroscience. 2010.</a:t>
            </a:r>
            <a:r>
              <a:rPr lang="en-US" sz="1000"/>
              <a:t> </a:t>
            </a:r>
            <a:r>
              <a:rPr lang="en-US" sz="1000" smtClean="0"/>
              <a:t>30(35):11735-11744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6638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33045" y="1065110"/>
            <a:ext cx="11085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Kabuki Syndrom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KMT2D (Histone-lysine N-methyltransferase </a:t>
            </a:r>
            <a:r>
              <a:rPr lang="de-DE" smtClean="0">
                <a:latin typeface="Cambria" panose="02040503050406030204" pitchFamily="18" charset="0"/>
              </a:rPr>
              <a:t>2D, etabliert</a:t>
            </a:r>
            <a:r>
              <a:rPr lang="de-DE" smtClean="0"/>
              <a:t> H3K4me3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Chromatin öffnend)</a:t>
            </a:r>
            <a:endParaRPr lang="de-DE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KDM6A (Lysine-specific demethylase </a:t>
            </a:r>
            <a:r>
              <a:rPr lang="de-DE" smtClean="0">
                <a:latin typeface="Cambria" panose="02040503050406030204" pitchFamily="18" charset="0"/>
              </a:rPr>
              <a:t>6A, entfernt </a:t>
            </a:r>
            <a:r>
              <a:rPr lang="de-DE" smtClean="0"/>
              <a:t>H3K27me3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</a:t>
            </a:r>
            <a:r>
              <a:rPr lang="de-DE"/>
              <a:t>Chromatin öffnend</a:t>
            </a:r>
            <a:r>
              <a:rPr lang="de-DE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Leichte bis mittlere Geistige Behinderung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u.A. Anomalien im Skelettaufbau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065" y="2823146"/>
            <a:ext cx="5503633" cy="36590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127631" y="6632915"/>
            <a:ext cx="5064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Joel et al. </a:t>
            </a:r>
            <a:r>
              <a:rPr lang="nl-NL" sz="1000" i="1"/>
              <a:t>Proc Natl Acad Sci U S A</a:t>
            </a:r>
            <a:r>
              <a:rPr lang="nl-NL" sz="1000"/>
              <a:t>. </a:t>
            </a:r>
            <a:r>
              <a:rPr lang="nl-NL" sz="1000" smtClean="0"/>
              <a:t>2017.</a:t>
            </a:r>
            <a:r>
              <a:rPr lang="nl-NL" sz="1000"/>
              <a:t> 114(1): 125–130</a:t>
            </a:r>
            <a:endParaRPr lang="de-DE" sz="1000"/>
          </a:p>
        </p:txBody>
      </p:sp>
      <p:sp>
        <p:nvSpPr>
          <p:cNvPr id="9" name="Textfeld 8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1822-1884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862028" y="1940790"/>
            <a:ext cx="39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Prinzipien der Vererbung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itchFamily="18" charset="0"/>
              </a:rPr>
              <a:t>Mendel</a:t>
            </a:r>
            <a:endParaRPr lang="de-DE" sz="3200">
              <a:latin typeface="Book Antiqua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79" y="2756430"/>
            <a:ext cx="1663906" cy="229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1" y="2408856"/>
            <a:ext cx="3925128" cy="245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0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57" y="3602994"/>
            <a:ext cx="3379405" cy="22120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7" y="3827966"/>
            <a:ext cx="2590800" cy="17621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30752" y="2808833"/>
            <a:ext cx="577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Kohlenhydrat-arme Ernährung führt zur Vermehrten Bildung von Ketonen (</a:t>
            </a:r>
            <a:r>
              <a:rPr lang="de-DE" b="1" smtClean="0">
                <a:latin typeface="Cambria" panose="02040503050406030204" pitchFamily="18" charset="0"/>
              </a:rPr>
              <a:t>ß-Hydroxybutyrat</a:t>
            </a:r>
            <a:r>
              <a:rPr lang="de-DE" smtClean="0">
                <a:latin typeface="Cambria" panose="02040503050406030204" pitchFamily="18" charset="0"/>
              </a:rPr>
              <a:t>) in der Leber.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79" y="3770139"/>
            <a:ext cx="5210608" cy="250273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3045" y="1065110"/>
            <a:ext cx="11085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Kabuki Syndrom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KMT2D (Histone-lysine N-methyltransferase </a:t>
            </a:r>
            <a:r>
              <a:rPr lang="de-DE" smtClean="0">
                <a:latin typeface="Cambria" panose="02040503050406030204" pitchFamily="18" charset="0"/>
              </a:rPr>
              <a:t>2D, etabliert</a:t>
            </a:r>
            <a:r>
              <a:rPr lang="de-DE" smtClean="0"/>
              <a:t> H3K4me3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Chromatin öffnend)</a:t>
            </a:r>
            <a:endParaRPr lang="de-DE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KDM6A (Lysine-specific demethylase </a:t>
            </a:r>
            <a:r>
              <a:rPr lang="de-DE" smtClean="0">
                <a:latin typeface="Cambria" panose="02040503050406030204" pitchFamily="18" charset="0"/>
              </a:rPr>
              <a:t>6A, entfernt </a:t>
            </a:r>
            <a:r>
              <a:rPr lang="de-DE" smtClean="0"/>
              <a:t>H3K27me3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</a:t>
            </a:r>
            <a:r>
              <a:rPr lang="de-DE"/>
              <a:t>Chromatin öffnend</a:t>
            </a:r>
            <a:r>
              <a:rPr lang="de-DE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Leichte bis mittlere Geistige Behinderung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u.A. Anomalien im Skelettaufbau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127631" y="6632915"/>
            <a:ext cx="5064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Joel et al. </a:t>
            </a:r>
            <a:r>
              <a:rPr lang="nl-NL" sz="1000" i="1"/>
              <a:t>Proc Natl Acad Sci U S A</a:t>
            </a:r>
            <a:r>
              <a:rPr lang="nl-NL" sz="1000"/>
              <a:t>. </a:t>
            </a:r>
            <a:r>
              <a:rPr lang="nl-NL" sz="1000" smtClean="0"/>
              <a:t>2017.</a:t>
            </a:r>
            <a:r>
              <a:rPr lang="nl-NL" sz="1000"/>
              <a:t> 114(1): 125–130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301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8083" r="-858"/>
          <a:stretch/>
        </p:blipFill>
        <p:spPr>
          <a:xfrm>
            <a:off x="2430775" y="2944955"/>
            <a:ext cx="6277126" cy="311055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3045" y="1065110"/>
            <a:ext cx="11085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Kabuki Syndrom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KMT2D (Histone-lysine N-methyltransferase </a:t>
            </a:r>
            <a:r>
              <a:rPr lang="de-DE" smtClean="0">
                <a:latin typeface="Cambria" panose="02040503050406030204" pitchFamily="18" charset="0"/>
              </a:rPr>
              <a:t>2D, etabliert</a:t>
            </a:r>
            <a:r>
              <a:rPr lang="de-DE" smtClean="0"/>
              <a:t> H3K4me3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Chromatin öffnend)</a:t>
            </a:r>
            <a:endParaRPr lang="de-DE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KDM6A (Lysine-specific demethylase </a:t>
            </a:r>
            <a:r>
              <a:rPr lang="de-DE" smtClean="0">
                <a:latin typeface="Cambria" panose="02040503050406030204" pitchFamily="18" charset="0"/>
              </a:rPr>
              <a:t>6A, entfernt </a:t>
            </a:r>
            <a:r>
              <a:rPr lang="de-DE" smtClean="0"/>
              <a:t>H3K27me3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</a:t>
            </a:r>
            <a:r>
              <a:rPr lang="de-DE"/>
              <a:t>Chromatin öffnend</a:t>
            </a:r>
            <a:r>
              <a:rPr lang="de-DE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Leichte bis mittlere Geistige Behinderung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u.A. Anomalien im Skelettaufbau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127631" y="6632915"/>
            <a:ext cx="5064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Benjamin et al. </a:t>
            </a:r>
            <a:r>
              <a:rPr lang="nl-NL" sz="1000" i="1"/>
              <a:t>Proc Natl Acad Sci U S A</a:t>
            </a:r>
            <a:r>
              <a:rPr lang="nl-NL" sz="1000"/>
              <a:t>. </a:t>
            </a:r>
            <a:r>
              <a:rPr lang="nl-NL" sz="1000" smtClean="0"/>
              <a:t>2017.</a:t>
            </a:r>
            <a:r>
              <a:rPr lang="nl-NL" sz="1000"/>
              <a:t> 114(1): 125–130</a:t>
            </a:r>
            <a:endParaRPr lang="de-DE" sz="1000"/>
          </a:p>
        </p:txBody>
      </p:sp>
      <p:sp>
        <p:nvSpPr>
          <p:cNvPr id="2" name="Textfeld 1"/>
          <p:cNvSpPr txBox="1"/>
          <p:nvPr/>
        </p:nvSpPr>
        <p:spPr>
          <a:xfrm>
            <a:off x="6971071" y="2935123"/>
            <a:ext cx="39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BHB = Histon-Deacetylase-Inhibitor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" name="Freihandform 3"/>
          <p:cNvSpPr/>
          <p:nvPr/>
        </p:nvSpPr>
        <p:spPr>
          <a:xfrm>
            <a:off x="5712542" y="3146323"/>
            <a:ext cx="1258529" cy="983225"/>
          </a:xfrm>
          <a:custGeom>
            <a:avLst/>
            <a:gdLst>
              <a:gd name="connsiteX0" fmla="*/ 0 w 1258529"/>
              <a:gd name="connsiteY0" fmla="*/ 983225 h 983225"/>
              <a:gd name="connsiteX1" fmla="*/ 491613 w 1258529"/>
              <a:gd name="connsiteY1" fmla="*/ 452283 h 983225"/>
              <a:gd name="connsiteX2" fmla="*/ 1258529 w 1258529"/>
              <a:gd name="connsiteY2" fmla="*/ 0 h 98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529" h="983225">
                <a:moveTo>
                  <a:pt x="0" y="983225"/>
                </a:moveTo>
                <a:cubicBezTo>
                  <a:pt x="140929" y="799689"/>
                  <a:pt x="281858" y="616154"/>
                  <a:pt x="491613" y="452283"/>
                </a:cubicBezTo>
                <a:cubicBezTo>
                  <a:pt x="701368" y="288412"/>
                  <a:pt x="979948" y="144206"/>
                  <a:pt x="1258529" y="0"/>
                </a:cubicBezTo>
              </a:path>
            </a:pathLst>
          </a:custGeom>
          <a:noFill/>
          <a:ln w="254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1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Modifikationen der DNA/Histone: Übersicht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1126" y="1575581"/>
            <a:ext cx="111697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Methylierung von CpG Dinucleotiden (in CpG islands) führt zu transkriptioneller Deaktivierung eines Gens.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EB2226"/>
                </a:solidFill>
                <a:latin typeface="Cambria" panose="02040503050406030204" pitchFamily="18" charset="0"/>
              </a:rPr>
              <a:t>Auch </a:t>
            </a:r>
            <a:r>
              <a:rPr lang="en-US" sz="2400" u="sng" smtClean="0">
                <a:solidFill>
                  <a:srgbClr val="EB2226"/>
                </a:solidFill>
                <a:latin typeface="Cambria" panose="02040503050406030204" pitchFamily="18" charset="0"/>
              </a:rPr>
              <a:t>Adenin</a:t>
            </a:r>
            <a:r>
              <a:rPr lang="en-US" sz="2400" smtClean="0">
                <a:solidFill>
                  <a:srgbClr val="EB2226"/>
                </a:solidFill>
                <a:latin typeface="Cambria" panose="02040503050406030204" pitchFamily="18" charset="0"/>
              </a:rPr>
              <a:t>-Methylierung kommt vor: “DNA </a:t>
            </a:r>
            <a:r>
              <a:rPr lang="en-US" sz="2400">
                <a:solidFill>
                  <a:srgbClr val="EB2226"/>
                </a:solidFill>
                <a:latin typeface="Cambria" panose="02040503050406030204" pitchFamily="18" charset="0"/>
              </a:rPr>
              <a:t>methylation on </a:t>
            </a:r>
            <a:r>
              <a:rPr lang="en-US" sz="2400" i="1">
                <a:solidFill>
                  <a:srgbClr val="EB2226"/>
                </a:solidFill>
                <a:latin typeface="Cambria" panose="02040503050406030204" pitchFamily="18" charset="0"/>
              </a:rPr>
              <a:t>N</a:t>
            </a:r>
            <a:r>
              <a:rPr lang="en-US" sz="2400" baseline="30000">
                <a:solidFill>
                  <a:srgbClr val="EB2226"/>
                </a:solidFill>
                <a:latin typeface="Cambria" panose="02040503050406030204" pitchFamily="18" charset="0"/>
              </a:rPr>
              <a:t>6</a:t>
            </a:r>
            <a:r>
              <a:rPr lang="en-US" sz="2400">
                <a:solidFill>
                  <a:srgbClr val="EB2226"/>
                </a:solidFill>
                <a:latin typeface="Cambria" panose="02040503050406030204" pitchFamily="18" charset="0"/>
              </a:rPr>
              <a:t>-adenine in mammalian embryonic stem </a:t>
            </a:r>
            <a:r>
              <a:rPr lang="en-US" sz="2400" smtClean="0">
                <a:solidFill>
                  <a:srgbClr val="EB2226"/>
                </a:solidFill>
                <a:latin typeface="Cambria" panose="02040503050406030204" pitchFamily="18" charset="0"/>
              </a:rPr>
              <a:t>cells”. </a:t>
            </a:r>
            <a:r>
              <a:rPr lang="de-DE" sz="2400" i="1">
                <a:solidFill>
                  <a:srgbClr val="EB2226"/>
                </a:solidFill>
                <a:latin typeface="Cambria" panose="02040503050406030204" pitchFamily="18" charset="0"/>
              </a:rPr>
              <a:t>Nature</a:t>
            </a:r>
            <a:r>
              <a:rPr lang="de-DE" sz="2400">
                <a:solidFill>
                  <a:srgbClr val="EB2226"/>
                </a:solidFill>
                <a:latin typeface="Cambria" panose="02040503050406030204" pitchFamily="18" charset="0"/>
              </a:rPr>
              <a:t> </a:t>
            </a:r>
            <a:r>
              <a:rPr lang="de-DE" sz="2400" b="1">
                <a:solidFill>
                  <a:srgbClr val="EB2226"/>
                </a:solidFill>
                <a:latin typeface="Cambria" panose="02040503050406030204" pitchFamily="18" charset="0"/>
              </a:rPr>
              <a:t>532</a:t>
            </a:r>
            <a:r>
              <a:rPr lang="de-DE" sz="2400">
                <a:solidFill>
                  <a:srgbClr val="EB2226"/>
                </a:solidFill>
                <a:latin typeface="Cambria" panose="02040503050406030204" pitchFamily="18" charset="0"/>
              </a:rPr>
              <a:t>, 329–333 (21 April 2016</a:t>
            </a:r>
            <a:r>
              <a:rPr lang="de-DE" sz="2400" smtClean="0">
                <a:solidFill>
                  <a:srgbClr val="EB2226"/>
                </a:solidFill>
                <a:latin typeface="Cambria" panose="020405030504060302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Methylierungsmuster werden während der Embryogenese und der Keimzellentwicklung umgeschrieben.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Acetylierung von Histonmolekülen aktiviert Genexpression (open chromatin)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>
                <a:latin typeface="Cambria" panose="02040503050406030204" pitchFamily="18" charset="0"/>
              </a:rPr>
              <a:t>(mono-, </a:t>
            </a:r>
            <a:r>
              <a:rPr lang="de-DE" sz="2400" smtClean="0">
                <a:latin typeface="Cambria" panose="02040503050406030204" pitchFamily="18" charset="0"/>
              </a:rPr>
              <a:t>di-, </a:t>
            </a:r>
            <a:r>
              <a:rPr lang="de-DE" sz="2400">
                <a:latin typeface="Cambria" panose="02040503050406030204" pitchFamily="18" charset="0"/>
              </a:rPr>
              <a:t>tri-</a:t>
            </a:r>
            <a:r>
              <a:rPr lang="de-DE" sz="2400" smtClean="0">
                <a:latin typeface="Cambria" panose="02040503050406030204" pitchFamily="18" charset="0"/>
              </a:rPr>
              <a:t>) Methylierung von Histonmolekülen kann Genexpression verstärken oder vermindern.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Chromatinmodifikationen sind dynamisch und unterliegen einer vielzahl von Einflüssen.</a:t>
            </a:r>
            <a:endParaRPr lang="en-US"/>
          </a:p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511126" y="6007564"/>
            <a:ext cx="1126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smtClean="0">
                <a:latin typeface="Cambria" panose="02040503050406030204" pitchFamily="18" charset="0"/>
              </a:rPr>
              <a:t>Die Expression eines Gens ändert sich unabhängig von der Gensequenz</a:t>
            </a:r>
            <a:endParaRPr lang="de-DE" sz="28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1026" name="Picture 2" descr="https://www.news-medical.net/image.axd?picture=2019%2f1%2fHuman_Argonaute_1_protein_(cyan)_bound_to_let-7_microRNA_(magenta)._Ago_protein_family_plays_a_role_in_RNA_silencing_processes._Cartoon_model_with_semi-transparent_surface-peta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77" y="992554"/>
            <a:ext cx="5433646" cy="54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mit Pfeil 6"/>
          <p:cNvCxnSpPr/>
          <p:nvPr/>
        </p:nvCxnSpPr>
        <p:spPr>
          <a:xfrm>
            <a:off x="4689639" y="1990844"/>
            <a:ext cx="0" cy="72000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485155" y="1990844"/>
            <a:ext cx="0" cy="72000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390149" y="2715847"/>
            <a:ext cx="262800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smtClean="0">
                <a:solidFill>
                  <a:schemeClr val="bg1"/>
                </a:solidFill>
                <a:latin typeface="Cambria" panose="02040503050406030204" pitchFamily="18" charset="0"/>
              </a:rPr>
              <a:t>Argonaut-like</a:t>
            </a:r>
            <a:endParaRPr lang="de-DE" sz="28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de-DE" sz="1600" smtClean="0">
                <a:solidFill>
                  <a:schemeClr val="bg1"/>
                </a:solidFill>
                <a:latin typeface="Cambria" panose="02040503050406030204" pitchFamily="18" charset="0"/>
              </a:rPr>
              <a:t>miRNAs </a:t>
            </a:r>
            <a:r>
              <a:rPr lang="de-DE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u</a:t>
            </a:r>
            <a:r>
              <a:rPr lang="de-DE" sz="1600" smtClean="0">
                <a:solidFill>
                  <a:schemeClr val="bg1"/>
                </a:solidFill>
                <a:latin typeface="Cambria" panose="02040503050406030204" pitchFamily="18" charset="0"/>
              </a:rPr>
              <a:t>nd </a:t>
            </a:r>
            <a:r>
              <a:rPr lang="de-DE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siRNAs</a:t>
            </a:r>
            <a:endParaRPr lang="de-DE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171155" y="2710844"/>
            <a:ext cx="2628000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Piwi-like</a:t>
            </a:r>
          </a:p>
          <a:p>
            <a:pPr algn="ctr"/>
            <a:r>
              <a:rPr lang="de-DE" sz="1600" smtClean="0">
                <a:solidFill>
                  <a:schemeClr val="bg1"/>
                </a:solidFill>
                <a:latin typeface="Cambria" panose="02040503050406030204" pitchFamily="18" charset="0"/>
              </a:rPr>
              <a:t>piRNAs</a:t>
            </a:r>
            <a:endParaRPr lang="de-DE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92844" y="1238720"/>
            <a:ext cx="5406311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smtClean="0">
                <a:solidFill>
                  <a:schemeClr val="bg1"/>
                </a:solidFill>
                <a:latin typeface="Cambria" panose="02040503050406030204" pitchFamily="18" charset="0"/>
              </a:rPr>
              <a:t>Argonauten Proteine</a:t>
            </a:r>
            <a:endParaRPr lang="de-DE" sz="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RNA-Interferenz (RNAi)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9" t="9314" r="6413" b="7646"/>
          <a:stretch/>
        </p:blipFill>
        <p:spPr>
          <a:xfrm>
            <a:off x="6353266" y="3970347"/>
            <a:ext cx="2263778" cy="2360768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08" y="3970347"/>
            <a:ext cx="2176261" cy="23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feld 5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 Biogenese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6979787" y="4713272"/>
            <a:ext cx="5137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Pol-II Transkription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Prozessierung durch Drosha/DGCR8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Export durch Exportin-5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Prozessierung durch Dicer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‚RISC assembly‘</a:t>
            </a:r>
          </a:p>
          <a:p>
            <a:pPr marL="342900" indent="-342900">
              <a:buAutoNum type="arabicPeriod"/>
            </a:pPr>
            <a:r>
              <a:rPr lang="de-DE" smtClean="0">
                <a:solidFill>
                  <a:srgbClr val="C00000"/>
                </a:solidFill>
                <a:latin typeface="Cambria" panose="02040503050406030204" pitchFamily="18" charset="0"/>
              </a:rPr>
              <a:t>Translationelle Hemmung</a:t>
            </a:r>
            <a:r>
              <a:rPr lang="de-DE" smtClean="0">
                <a:latin typeface="Cambria" panose="02040503050406030204" pitchFamily="18" charset="0"/>
              </a:rPr>
              <a:t>, </a:t>
            </a:r>
            <a:r>
              <a:rPr lang="de-DE" smtClean="0">
                <a:solidFill>
                  <a:srgbClr val="00B050"/>
                </a:solidFill>
                <a:latin typeface="Cambria" panose="02040503050406030204" pitchFamily="18" charset="0"/>
              </a:rPr>
              <a:t>mRNA Degradation</a:t>
            </a:r>
            <a:r>
              <a:rPr lang="de-DE">
                <a:latin typeface="Cambria" panose="02040503050406030204" pitchFamily="18" charset="0"/>
              </a:rPr>
              <a:t>,</a:t>
            </a:r>
            <a:r>
              <a:rPr lang="de-DE" smtClean="0">
                <a:latin typeface="Cambria" panose="02040503050406030204" pitchFamily="18" charset="0"/>
              </a:rPr>
              <a:t> </a:t>
            </a:r>
            <a:r>
              <a:rPr lang="de-DE" smtClean="0">
                <a:solidFill>
                  <a:srgbClr val="FFC000"/>
                </a:solidFill>
                <a:latin typeface="Cambria" panose="02040503050406030204" pitchFamily="18" charset="0"/>
              </a:rPr>
              <a:t>mRNA Modifikation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7085623" y="1068245"/>
            <a:ext cx="3074622" cy="3433323"/>
            <a:chOff x="7146010" y="1147303"/>
            <a:chExt cx="3074622" cy="3433323"/>
          </a:xfrm>
        </p:grpSpPr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640" y="1323383"/>
              <a:ext cx="2926511" cy="2087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echteck 61"/>
            <p:cNvSpPr/>
            <p:nvPr/>
          </p:nvSpPr>
          <p:spPr>
            <a:xfrm>
              <a:off x="7146010" y="1147303"/>
              <a:ext cx="3074622" cy="34333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2832" y="3600058"/>
              <a:ext cx="1616141" cy="80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feld 64"/>
            <p:cNvSpPr txBox="1"/>
            <p:nvPr/>
          </p:nvSpPr>
          <p:spPr>
            <a:xfrm>
              <a:off x="7546437" y="3521648"/>
              <a:ext cx="5693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smtClean="0">
                  <a:latin typeface="Cambria" panose="02040503050406030204" pitchFamily="18" charset="0"/>
                </a:rPr>
                <a:t>Cap:</a:t>
              </a:r>
              <a:endParaRPr lang="de-DE" sz="110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953664" y="1103869"/>
            <a:ext cx="5558922" cy="5614411"/>
            <a:chOff x="1705282" y="1147303"/>
            <a:chExt cx="4969893" cy="5286333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251" y="1147303"/>
              <a:ext cx="4873924" cy="5286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Rechteck 65"/>
            <p:cNvSpPr/>
            <p:nvPr/>
          </p:nvSpPr>
          <p:spPr>
            <a:xfrm>
              <a:off x="1705282" y="5057775"/>
              <a:ext cx="2085975" cy="60674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67" name="Rechteck 66"/>
            <p:cNvSpPr/>
            <p:nvPr/>
          </p:nvSpPr>
          <p:spPr>
            <a:xfrm>
              <a:off x="4238213" y="4914900"/>
              <a:ext cx="2191469" cy="6477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68" name="Rechteck 67"/>
            <p:cNvSpPr/>
            <p:nvPr/>
          </p:nvSpPr>
          <p:spPr>
            <a:xfrm>
              <a:off x="3057113" y="5702617"/>
              <a:ext cx="2191469" cy="44100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9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feld 5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 Charakteristika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7" y="4479670"/>
            <a:ext cx="7697709" cy="209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t="-3" b="52385"/>
          <a:stretch/>
        </p:blipFill>
        <p:spPr>
          <a:xfrm>
            <a:off x="669067" y="1665761"/>
            <a:ext cx="4191000" cy="172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00809" y="1734804"/>
            <a:ext cx="7331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Dicer produziert eine RNA Duplex aus komple-mentären RNAs mit 2 nt 3‘ Überhängen.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Überwiegend 22 nt miRNAs.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Erforderlich für miRNA-Ziel Interaktion: ‚Seedmatch‘</a:t>
            </a:r>
            <a:endParaRPr lang="de-DE" sz="24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16" y="1813404"/>
            <a:ext cx="3660201" cy="480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426617" y="1813404"/>
            <a:ext cx="3068751" cy="2271899"/>
            <a:chOff x="426617" y="1813404"/>
            <a:chExt cx="3816491" cy="261769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93" y="1882422"/>
              <a:ext cx="3714430" cy="242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426617" y="1813404"/>
              <a:ext cx="3816491" cy="26176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0" y="975546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[...]</a:t>
            </a:r>
            <a:r>
              <a:rPr lang="en-US" sz="2000"/>
              <a:t> </a:t>
            </a:r>
            <a:r>
              <a:rPr lang="en-US">
                <a:solidFill>
                  <a:srgbClr val="C00000"/>
                </a:solidFill>
              </a:rPr>
              <a:t>there is a direct correlation between the number of miRNAs and morphological complexity</a:t>
            </a:r>
            <a:r>
              <a:rPr lang="en-US" sz="2000"/>
              <a:t>, </a:t>
            </a:r>
            <a:r>
              <a:rPr lang="en-US" sz="1600"/>
              <a:t>[...]</a:t>
            </a:r>
            <a:r>
              <a:rPr lang="en-US" sz="2000"/>
              <a:t>. </a:t>
            </a:r>
            <a:r>
              <a:rPr lang="en-US" sz="1000"/>
              <a:t>Berezikov, </a:t>
            </a:r>
            <a:r>
              <a:rPr lang="en-US" sz="1000" i="1"/>
              <a:t>Nature Reviews Genetics</a:t>
            </a:r>
            <a:r>
              <a:rPr lang="en-US" sz="1000"/>
              <a:t> 12, 846-860</a:t>
            </a:r>
            <a:endParaRPr lang="de-DE" sz="1000"/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miRNAs in der Evolution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953465" y="4244475"/>
            <a:ext cx="3790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Hoher ‚turn-over‘ von miRNA Genen.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In der Summe eine Akkumulation von miRNA Genen innerhalb der Eutheria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6617848"/>
            <a:ext cx="3684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Abbildung aus: Meunier </a:t>
            </a:r>
            <a:r>
              <a:rPr lang="de-DE" sz="1000"/>
              <a:t>et </a:t>
            </a:r>
            <a:r>
              <a:rPr lang="de-DE" sz="1000" smtClean="0"/>
              <a:t>al. </a:t>
            </a:r>
            <a:r>
              <a:rPr lang="de-DE" sz="1000" i="1" smtClean="0"/>
              <a:t>Genome </a:t>
            </a:r>
            <a:r>
              <a:rPr lang="de-DE" sz="1000" i="1"/>
              <a:t>Res</a:t>
            </a:r>
            <a:r>
              <a:rPr lang="de-DE" sz="1000"/>
              <a:t>. </a:t>
            </a:r>
            <a:r>
              <a:rPr lang="de-DE" sz="1000" smtClean="0"/>
              <a:t>2013;23(1</a:t>
            </a:r>
            <a:r>
              <a:rPr lang="de-DE" sz="1000"/>
              <a:t>):34-45.</a:t>
            </a:r>
          </a:p>
        </p:txBody>
      </p:sp>
    </p:spTree>
    <p:extLst>
      <p:ext uri="{BB962C8B-B14F-4D97-AF65-F5344CB8AC3E}">
        <p14:creationId xmlns:p14="http://schemas.microsoft.com/office/powerpoint/2010/main" val="7997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3" y="2003323"/>
            <a:ext cx="6511083" cy="373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622026" y="2282541"/>
            <a:ext cx="5132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Neue </a:t>
            </a:r>
            <a:r>
              <a:rPr lang="de-DE" sz="2000">
                <a:latin typeface="Cambria" panose="02040503050406030204" pitchFamily="18" charset="0"/>
              </a:rPr>
              <a:t>miRNAs in </a:t>
            </a:r>
            <a:r>
              <a:rPr lang="de-DE" sz="2000" smtClean="0">
                <a:latin typeface="Cambria" panose="02040503050406030204" pitchFamily="18" charset="0"/>
              </a:rPr>
              <a:t>Säugetiren sind insbesondere im Gehirn stark exprimiert.</a:t>
            </a: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Gene die im Säugerhirn exprimiert sind haben besonders lange </a:t>
            </a:r>
            <a:r>
              <a:rPr lang="de-DE" sz="2000">
                <a:latin typeface="Cambria" panose="02040503050406030204" pitchFamily="18" charset="0"/>
              </a:rPr>
              <a:t>3‘ UTRs.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rgbClr val="C00000"/>
                </a:solidFill>
                <a:latin typeface="Cambria" panose="02040503050406030204" pitchFamily="18" charset="0"/>
              </a:rPr>
              <a:t>Annahme: Evolution von komplexen Genexpressions-Netzwerken im Gehirn von Säugetieren.</a:t>
            </a:r>
            <a:endParaRPr lang="de-DE" sz="2000">
              <a:latin typeface="Cambria" panose="0204050305040603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08" y="5833771"/>
            <a:ext cx="3877552" cy="22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0" y="975546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[...]</a:t>
            </a:r>
            <a:r>
              <a:rPr lang="en-US" sz="2000"/>
              <a:t> </a:t>
            </a:r>
            <a:r>
              <a:rPr lang="en-US">
                <a:solidFill>
                  <a:srgbClr val="C00000"/>
                </a:solidFill>
              </a:rPr>
              <a:t>there is a direct correlation between the number of miRNAs and morphological complexity</a:t>
            </a:r>
            <a:r>
              <a:rPr lang="en-US" sz="2000"/>
              <a:t>, </a:t>
            </a:r>
            <a:r>
              <a:rPr lang="en-US" sz="1600"/>
              <a:t>[...]</a:t>
            </a:r>
            <a:r>
              <a:rPr lang="en-US" sz="2000"/>
              <a:t>. </a:t>
            </a:r>
            <a:r>
              <a:rPr lang="en-US" sz="1000"/>
              <a:t>Berezikov, </a:t>
            </a:r>
            <a:r>
              <a:rPr lang="en-US" sz="1000" i="1"/>
              <a:t>Nature Reviews Genetics</a:t>
            </a:r>
            <a:r>
              <a:rPr lang="en-US" sz="1000"/>
              <a:t> 12, 846-860</a:t>
            </a:r>
            <a:endParaRPr lang="de-DE" sz="1000"/>
          </a:p>
        </p:txBody>
      </p:sp>
      <p:sp>
        <p:nvSpPr>
          <p:cNvPr id="9" name="Textfeld 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miRNAs in der Evolution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6617848"/>
            <a:ext cx="3684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Abbildung aus: Meunier </a:t>
            </a:r>
            <a:r>
              <a:rPr lang="de-DE" sz="1000"/>
              <a:t>et </a:t>
            </a:r>
            <a:r>
              <a:rPr lang="de-DE" sz="1000" smtClean="0"/>
              <a:t>al. </a:t>
            </a:r>
            <a:r>
              <a:rPr lang="de-DE" sz="1000" i="1" smtClean="0"/>
              <a:t>Genome </a:t>
            </a:r>
            <a:r>
              <a:rPr lang="de-DE" sz="1000" i="1"/>
              <a:t>Res</a:t>
            </a:r>
            <a:r>
              <a:rPr lang="de-DE" sz="1000"/>
              <a:t>. </a:t>
            </a:r>
            <a:r>
              <a:rPr lang="de-DE" sz="1000" smtClean="0"/>
              <a:t>2013;23(1</a:t>
            </a:r>
            <a:r>
              <a:rPr lang="de-DE" sz="1000"/>
              <a:t>):34-45.</a:t>
            </a:r>
          </a:p>
        </p:txBody>
      </p:sp>
    </p:spTree>
    <p:extLst>
      <p:ext uri="{BB962C8B-B14F-4D97-AF65-F5344CB8AC3E}">
        <p14:creationId xmlns:p14="http://schemas.microsoft.com/office/powerpoint/2010/main" val="8323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841665" y="1997454"/>
            <a:ext cx="49583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Änderung der miRNA Expression im Laufe der Evolution</a:t>
            </a: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‚Hebeleffekt‘ durch Regulierung anderer epigenetischer Faktoren</a:t>
            </a:r>
            <a:endParaRPr lang="de-DE" sz="200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0" y="1768402"/>
            <a:ext cx="4017481" cy="20893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miRNAs in der Evolution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975546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[...]</a:t>
            </a:r>
            <a:r>
              <a:rPr lang="en-US" sz="2000"/>
              <a:t> </a:t>
            </a:r>
            <a:r>
              <a:rPr lang="en-US">
                <a:solidFill>
                  <a:srgbClr val="C00000"/>
                </a:solidFill>
              </a:rPr>
              <a:t>there is a direct correlation between the number of miRNAs and morphological complexity</a:t>
            </a:r>
            <a:r>
              <a:rPr lang="en-US" sz="2000"/>
              <a:t>, </a:t>
            </a:r>
            <a:r>
              <a:rPr lang="en-US" sz="1600"/>
              <a:t>[...]</a:t>
            </a:r>
            <a:r>
              <a:rPr lang="en-US" sz="2000"/>
              <a:t>. </a:t>
            </a:r>
            <a:r>
              <a:rPr lang="en-US" sz="1000"/>
              <a:t>Berezikov, </a:t>
            </a:r>
            <a:r>
              <a:rPr lang="en-US" sz="1000" i="1"/>
              <a:t>Nature Reviews Genetics</a:t>
            </a:r>
            <a:r>
              <a:rPr lang="en-US" sz="1000"/>
              <a:t> 12, 846-860</a:t>
            </a:r>
            <a:endParaRPr lang="de-DE" sz="100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r="55521"/>
          <a:stretch/>
        </p:blipFill>
        <p:spPr>
          <a:xfrm>
            <a:off x="9317251" y="3628670"/>
            <a:ext cx="1616745" cy="30418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0" y="4079045"/>
            <a:ext cx="1345587" cy="2591501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3126185" y="4133118"/>
            <a:ext cx="5430961" cy="2665247"/>
            <a:chOff x="3126185" y="4133118"/>
            <a:chExt cx="5430961" cy="266524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6185" y="4133118"/>
              <a:ext cx="5430961" cy="2582284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8320842" y="6542726"/>
              <a:ext cx="206478" cy="255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590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1809-1882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itchFamily="18" charset="0"/>
              </a:rPr>
              <a:t>Darvin</a:t>
            </a:r>
            <a:endParaRPr lang="de-DE" sz="3200">
              <a:latin typeface="Book Antiqua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28" y="2756430"/>
            <a:ext cx="1891645" cy="230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2999"/>
          <a:stretch/>
        </p:blipFill>
        <p:spPr bwMode="auto">
          <a:xfrm>
            <a:off x="6215989" y="2571764"/>
            <a:ext cx="2805377" cy="203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862028" y="1940790"/>
            <a:ext cx="39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Evolution durch natürliche Selektion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opic.pku.edu.cn/upload/201562310504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8" y="1360086"/>
            <a:ext cx="10165296" cy="48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713406" y="6596390"/>
            <a:ext cx="4478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smtClean="0"/>
              <a:t>Abbildung aus: Gou </a:t>
            </a:r>
            <a:r>
              <a:rPr lang="de-DE" sz="1050" dirty="0" smtClean="0"/>
              <a:t>et al. 2015, </a:t>
            </a:r>
            <a:r>
              <a:rPr lang="de-DE" sz="1050" b="1" i="1" dirty="0" err="1" smtClean="0"/>
              <a:t>Cell</a:t>
            </a:r>
            <a:r>
              <a:rPr lang="de-DE" sz="1050" dirty="0" smtClean="0"/>
              <a:t> 161:1437-1452.</a:t>
            </a:r>
            <a:endParaRPr lang="de-DE" sz="1050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piRNAs in Keimbahnzellen (Vertebraten). Epigenetische Reprogrammierung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9"/>
          <p:cNvCxnSpPr/>
          <p:nvPr/>
        </p:nvCxnSpPr>
        <p:spPr>
          <a:xfrm>
            <a:off x="2220662" y="43451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98" y="1431818"/>
            <a:ext cx="1476899" cy="420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12"/>
          <p:cNvCxnSpPr/>
          <p:nvPr/>
        </p:nvCxnSpPr>
        <p:spPr>
          <a:xfrm flipH="1">
            <a:off x="2789059" y="1850475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6"/>
          <p:cNvCxnSpPr/>
          <p:nvPr/>
        </p:nvCxnSpPr>
        <p:spPr>
          <a:xfrm flipH="1">
            <a:off x="2789059" y="2936325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/>
          <p:cNvCxnSpPr/>
          <p:nvPr/>
        </p:nvCxnSpPr>
        <p:spPr>
          <a:xfrm flipH="1">
            <a:off x="2408057" y="4050750"/>
            <a:ext cx="654791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8"/>
          <p:cNvCxnSpPr/>
          <p:nvPr/>
        </p:nvCxnSpPr>
        <p:spPr>
          <a:xfrm flipH="1">
            <a:off x="2027057" y="5146125"/>
            <a:ext cx="1051296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9"/>
          <p:cNvCxnSpPr/>
          <p:nvPr/>
        </p:nvCxnSpPr>
        <p:spPr>
          <a:xfrm>
            <a:off x="2789057" y="1850475"/>
            <a:ext cx="2" cy="108585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/>
        </p:nvCxnSpPr>
        <p:spPr>
          <a:xfrm>
            <a:off x="2408057" y="2450549"/>
            <a:ext cx="2" cy="1600201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4"/>
          <p:cNvCxnSpPr/>
          <p:nvPr/>
        </p:nvCxnSpPr>
        <p:spPr>
          <a:xfrm>
            <a:off x="2027057" y="3545924"/>
            <a:ext cx="2" cy="1600201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7"/>
          <p:cNvCxnSpPr/>
          <p:nvPr/>
        </p:nvCxnSpPr>
        <p:spPr>
          <a:xfrm flipH="1">
            <a:off x="2461663" y="2450549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28"/>
          <p:cNvCxnSpPr/>
          <p:nvPr/>
        </p:nvCxnSpPr>
        <p:spPr>
          <a:xfrm flipH="1">
            <a:off x="2083767" y="3545924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9"/>
          <p:cNvCxnSpPr/>
          <p:nvPr/>
        </p:nvCxnSpPr>
        <p:spPr>
          <a:xfrm flipH="1">
            <a:off x="1753268" y="4346024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Vollbild anzeig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23" y="1586140"/>
            <a:ext cx="616873" cy="5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/>
          <p:cNvGrpSpPr/>
          <p:nvPr/>
        </p:nvGrpSpPr>
        <p:grpSpPr>
          <a:xfrm rot="17426358">
            <a:off x="4769770" y="4908427"/>
            <a:ext cx="555977" cy="533936"/>
            <a:chOff x="2981171" y="4678956"/>
            <a:chExt cx="555977" cy="533936"/>
          </a:xfrm>
        </p:grpSpPr>
        <p:sp>
          <p:nvSpPr>
            <p:cNvPr id="20" name="Freihandform 19"/>
            <p:cNvSpPr/>
            <p:nvPr/>
          </p:nvSpPr>
          <p:spPr>
            <a:xfrm>
              <a:off x="3345339" y="4678956"/>
              <a:ext cx="191809" cy="152428"/>
            </a:xfrm>
            <a:custGeom>
              <a:avLst/>
              <a:gdLst>
                <a:gd name="connsiteX0" fmla="*/ 206741 w 1023436"/>
                <a:gd name="connsiteY0" fmla="*/ 447677 h 923983"/>
                <a:gd name="connsiteX1" fmla="*/ 711566 w 1023436"/>
                <a:gd name="connsiteY1" fmla="*/ 28577 h 923983"/>
                <a:gd name="connsiteX2" fmla="*/ 1016366 w 1023436"/>
                <a:gd name="connsiteY2" fmla="*/ 104777 h 923983"/>
                <a:gd name="connsiteX3" fmla="*/ 416291 w 1023436"/>
                <a:gd name="connsiteY3" fmla="*/ 647702 h 923983"/>
                <a:gd name="connsiteX4" fmla="*/ 263891 w 1023436"/>
                <a:gd name="connsiteY4" fmla="*/ 847727 h 923983"/>
                <a:gd name="connsiteX5" fmla="*/ 63866 w 1023436"/>
                <a:gd name="connsiteY5" fmla="*/ 923927 h 923983"/>
                <a:gd name="connsiteX6" fmla="*/ 6716 w 1023436"/>
                <a:gd name="connsiteY6" fmla="*/ 838202 h 923983"/>
                <a:gd name="connsiteX7" fmla="*/ 206741 w 1023436"/>
                <a:gd name="connsiteY7" fmla="*/ 447677 h 92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436" h="923983">
                  <a:moveTo>
                    <a:pt x="206741" y="447677"/>
                  </a:moveTo>
                  <a:cubicBezTo>
                    <a:pt x="324216" y="312740"/>
                    <a:pt x="576629" y="85727"/>
                    <a:pt x="711566" y="28577"/>
                  </a:cubicBezTo>
                  <a:cubicBezTo>
                    <a:pt x="846503" y="-28573"/>
                    <a:pt x="1065579" y="1589"/>
                    <a:pt x="1016366" y="104777"/>
                  </a:cubicBezTo>
                  <a:cubicBezTo>
                    <a:pt x="967154" y="207964"/>
                    <a:pt x="541703" y="523877"/>
                    <a:pt x="416291" y="647702"/>
                  </a:cubicBezTo>
                  <a:cubicBezTo>
                    <a:pt x="290879" y="771527"/>
                    <a:pt x="322628" y="801690"/>
                    <a:pt x="263891" y="847727"/>
                  </a:cubicBezTo>
                  <a:cubicBezTo>
                    <a:pt x="205154" y="893764"/>
                    <a:pt x="106728" y="925514"/>
                    <a:pt x="63866" y="923927"/>
                  </a:cubicBezTo>
                  <a:cubicBezTo>
                    <a:pt x="21004" y="922340"/>
                    <a:pt x="-15509" y="917577"/>
                    <a:pt x="6716" y="838202"/>
                  </a:cubicBezTo>
                  <a:cubicBezTo>
                    <a:pt x="28941" y="758827"/>
                    <a:pt x="89266" y="582614"/>
                    <a:pt x="206741" y="44767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1" name="Freihandform 20"/>
            <p:cNvSpPr/>
            <p:nvPr/>
          </p:nvSpPr>
          <p:spPr>
            <a:xfrm rot="1457130">
              <a:off x="3130672" y="4849473"/>
              <a:ext cx="191809" cy="152428"/>
            </a:xfrm>
            <a:custGeom>
              <a:avLst/>
              <a:gdLst>
                <a:gd name="connsiteX0" fmla="*/ 206741 w 1023436"/>
                <a:gd name="connsiteY0" fmla="*/ 447677 h 923983"/>
                <a:gd name="connsiteX1" fmla="*/ 711566 w 1023436"/>
                <a:gd name="connsiteY1" fmla="*/ 28577 h 923983"/>
                <a:gd name="connsiteX2" fmla="*/ 1016366 w 1023436"/>
                <a:gd name="connsiteY2" fmla="*/ 104777 h 923983"/>
                <a:gd name="connsiteX3" fmla="*/ 416291 w 1023436"/>
                <a:gd name="connsiteY3" fmla="*/ 647702 h 923983"/>
                <a:gd name="connsiteX4" fmla="*/ 263891 w 1023436"/>
                <a:gd name="connsiteY4" fmla="*/ 847727 h 923983"/>
                <a:gd name="connsiteX5" fmla="*/ 63866 w 1023436"/>
                <a:gd name="connsiteY5" fmla="*/ 923927 h 923983"/>
                <a:gd name="connsiteX6" fmla="*/ 6716 w 1023436"/>
                <a:gd name="connsiteY6" fmla="*/ 838202 h 923983"/>
                <a:gd name="connsiteX7" fmla="*/ 206741 w 1023436"/>
                <a:gd name="connsiteY7" fmla="*/ 447677 h 92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436" h="923983">
                  <a:moveTo>
                    <a:pt x="206741" y="447677"/>
                  </a:moveTo>
                  <a:cubicBezTo>
                    <a:pt x="324216" y="312740"/>
                    <a:pt x="576629" y="85727"/>
                    <a:pt x="711566" y="28577"/>
                  </a:cubicBezTo>
                  <a:cubicBezTo>
                    <a:pt x="846503" y="-28573"/>
                    <a:pt x="1065579" y="1589"/>
                    <a:pt x="1016366" y="104777"/>
                  </a:cubicBezTo>
                  <a:cubicBezTo>
                    <a:pt x="967154" y="207964"/>
                    <a:pt x="541703" y="523877"/>
                    <a:pt x="416291" y="647702"/>
                  </a:cubicBezTo>
                  <a:cubicBezTo>
                    <a:pt x="290879" y="771527"/>
                    <a:pt x="322628" y="801690"/>
                    <a:pt x="263891" y="847727"/>
                  </a:cubicBezTo>
                  <a:cubicBezTo>
                    <a:pt x="205154" y="893764"/>
                    <a:pt x="106728" y="925514"/>
                    <a:pt x="63866" y="923927"/>
                  </a:cubicBezTo>
                  <a:cubicBezTo>
                    <a:pt x="21004" y="922340"/>
                    <a:pt x="-15509" y="917577"/>
                    <a:pt x="6716" y="838202"/>
                  </a:cubicBezTo>
                  <a:cubicBezTo>
                    <a:pt x="28941" y="758827"/>
                    <a:pt x="89266" y="582614"/>
                    <a:pt x="206741" y="44767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2" name="Freihandform 21"/>
            <p:cNvSpPr/>
            <p:nvPr/>
          </p:nvSpPr>
          <p:spPr>
            <a:xfrm rot="19332864">
              <a:off x="2981171" y="5060463"/>
              <a:ext cx="191809" cy="152429"/>
            </a:xfrm>
            <a:custGeom>
              <a:avLst/>
              <a:gdLst>
                <a:gd name="connsiteX0" fmla="*/ 206741 w 1023436"/>
                <a:gd name="connsiteY0" fmla="*/ 447677 h 923983"/>
                <a:gd name="connsiteX1" fmla="*/ 711566 w 1023436"/>
                <a:gd name="connsiteY1" fmla="*/ 28577 h 923983"/>
                <a:gd name="connsiteX2" fmla="*/ 1016366 w 1023436"/>
                <a:gd name="connsiteY2" fmla="*/ 104777 h 923983"/>
                <a:gd name="connsiteX3" fmla="*/ 416291 w 1023436"/>
                <a:gd name="connsiteY3" fmla="*/ 647702 h 923983"/>
                <a:gd name="connsiteX4" fmla="*/ 263891 w 1023436"/>
                <a:gd name="connsiteY4" fmla="*/ 847727 h 923983"/>
                <a:gd name="connsiteX5" fmla="*/ 63866 w 1023436"/>
                <a:gd name="connsiteY5" fmla="*/ 923927 h 923983"/>
                <a:gd name="connsiteX6" fmla="*/ 6716 w 1023436"/>
                <a:gd name="connsiteY6" fmla="*/ 838202 h 923983"/>
                <a:gd name="connsiteX7" fmla="*/ 206741 w 1023436"/>
                <a:gd name="connsiteY7" fmla="*/ 447677 h 92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436" h="923983">
                  <a:moveTo>
                    <a:pt x="206741" y="447677"/>
                  </a:moveTo>
                  <a:cubicBezTo>
                    <a:pt x="324216" y="312740"/>
                    <a:pt x="576629" y="85727"/>
                    <a:pt x="711566" y="28577"/>
                  </a:cubicBezTo>
                  <a:cubicBezTo>
                    <a:pt x="846503" y="-28573"/>
                    <a:pt x="1065579" y="1589"/>
                    <a:pt x="1016366" y="104777"/>
                  </a:cubicBezTo>
                  <a:cubicBezTo>
                    <a:pt x="967154" y="207964"/>
                    <a:pt x="541703" y="523877"/>
                    <a:pt x="416291" y="647702"/>
                  </a:cubicBezTo>
                  <a:cubicBezTo>
                    <a:pt x="290879" y="771527"/>
                    <a:pt x="322628" y="801690"/>
                    <a:pt x="263891" y="847727"/>
                  </a:cubicBezTo>
                  <a:cubicBezTo>
                    <a:pt x="205154" y="893764"/>
                    <a:pt x="106728" y="925514"/>
                    <a:pt x="63866" y="923927"/>
                  </a:cubicBezTo>
                  <a:cubicBezTo>
                    <a:pt x="21004" y="922340"/>
                    <a:pt x="-15509" y="917577"/>
                    <a:pt x="6716" y="838202"/>
                  </a:cubicBezTo>
                  <a:cubicBezTo>
                    <a:pt x="28941" y="758827"/>
                    <a:pt x="89266" y="582614"/>
                    <a:pt x="206741" y="44767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30" y="2537322"/>
            <a:ext cx="377457" cy="77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23" y="3820287"/>
            <a:ext cx="576263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945980" y="5860500"/>
            <a:ext cx="390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Transposable Elemente (TE)</a:t>
            </a:r>
            <a:endParaRPr lang="de-DE" b="1" dirty="0" smtClean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r>
              <a:rPr lang="de-DE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Single-</a:t>
            </a:r>
            <a:r>
              <a:rPr lang="de-DE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copy</a:t>
            </a:r>
            <a:r>
              <a:rPr lang="de-DE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 DNA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677253" y="1850475"/>
            <a:ext cx="43672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latin typeface="Cambria" panose="02040503050406030204" pitchFamily="18" charset="0"/>
              </a:rPr>
              <a:t>„</a:t>
            </a:r>
            <a:r>
              <a:rPr lang="de-DE" sz="2000" b="1" dirty="0" err="1" smtClean="0">
                <a:latin typeface="Cambria" panose="02040503050406030204" pitchFamily="18" charset="0"/>
              </a:rPr>
              <a:t>copy</a:t>
            </a:r>
            <a:r>
              <a:rPr lang="de-DE" sz="2000" b="1" dirty="0" smtClean="0">
                <a:latin typeface="Cambria" panose="02040503050406030204" pitchFamily="18" charset="0"/>
              </a:rPr>
              <a:t> </a:t>
            </a:r>
            <a:r>
              <a:rPr lang="de-DE" sz="2000" b="1" dirty="0" err="1" smtClean="0">
                <a:latin typeface="Cambria" panose="02040503050406030204" pitchFamily="18" charset="0"/>
              </a:rPr>
              <a:t>and</a:t>
            </a:r>
            <a:r>
              <a:rPr lang="de-DE" sz="2000" b="1" dirty="0" smtClean="0">
                <a:latin typeface="Cambria" panose="02040503050406030204" pitchFamily="18" charset="0"/>
              </a:rPr>
              <a:t> </a:t>
            </a:r>
            <a:r>
              <a:rPr lang="de-DE" sz="2000" b="1" dirty="0" err="1" smtClean="0">
                <a:latin typeface="Cambria" panose="02040503050406030204" pitchFamily="18" charset="0"/>
              </a:rPr>
              <a:t>paste</a:t>
            </a:r>
            <a:r>
              <a:rPr lang="de-DE" sz="2000" b="1" smtClean="0">
                <a:latin typeface="Cambria" panose="02040503050406030204" pitchFamily="18" charset="0"/>
              </a:rPr>
              <a:t>“ (Klasse </a:t>
            </a:r>
            <a:r>
              <a:rPr lang="de-DE" sz="2000" b="1" dirty="0" smtClean="0">
                <a:latin typeface="Cambria" panose="02040503050406030204" pitchFamily="18" charset="0"/>
              </a:rPr>
              <a:t>I)</a:t>
            </a:r>
          </a:p>
          <a:p>
            <a:pPr algn="ctr"/>
            <a:r>
              <a:rPr lang="de-DE" i="1" u="sng" err="1" smtClean="0">
                <a:latin typeface="Cambria" panose="02040503050406030204" pitchFamily="18" charset="0"/>
              </a:rPr>
              <a:t>Retro</a:t>
            </a:r>
            <a:r>
              <a:rPr lang="de-DE" i="1" err="1" smtClean="0">
                <a:latin typeface="Cambria" panose="02040503050406030204" pitchFamily="18" charset="0"/>
              </a:rPr>
              <a:t>transposons</a:t>
            </a:r>
            <a:r>
              <a:rPr lang="de-DE" smtClean="0">
                <a:latin typeface="Cambria" panose="02040503050406030204" pitchFamily="18" charset="0"/>
              </a:rPr>
              <a:t> mit </a:t>
            </a:r>
            <a:r>
              <a:rPr lang="de-DE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RNA Zwischentstufe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7" name="Gerade Verbindung 7"/>
          <p:cNvCxnSpPr/>
          <p:nvPr/>
        </p:nvCxnSpPr>
        <p:spPr>
          <a:xfrm>
            <a:off x="7070162" y="2651996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0"/>
          <p:cNvCxnSpPr/>
          <p:nvPr/>
        </p:nvCxnSpPr>
        <p:spPr>
          <a:xfrm>
            <a:off x="7070162" y="2754665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1"/>
          <p:cNvCxnSpPr/>
          <p:nvPr/>
        </p:nvCxnSpPr>
        <p:spPr>
          <a:xfrm>
            <a:off x="8308412" y="2651996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/>
        </p:nvCxnSpPr>
        <p:spPr>
          <a:xfrm>
            <a:off x="9937186" y="2651996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44"/>
          <p:cNvCxnSpPr/>
          <p:nvPr/>
        </p:nvCxnSpPr>
        <p:spPr>
          <a:xfrm>
            <a:off x="7536886" y="2651996"/>
            <a:ext cx="352426" cy="0"/>
          </a:xfrm>
          <a:prstGeom prst="line">
            <a:avLst/>
          </a:prstGeom>
          <a:ln w="63500" cap="sq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45"/>
          <p:cNvCxnSpPr/>
          <p:nvPr/>
        </p:nvCxnSpPr>
        <p:spPr>
          <a:xfrm>
            <a:off x="7536886" y="2753662"/>
            <a:ext cx="352426" cy="0"/>
          </a:xfrm>
          <a:prstGeom prst="line">
            <a:avLst/>
          </a:prstGeom>
          <a:ln w="63500" cap="sq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46"/>
          <p:cNvCxnSpPr/>
          <p:nvPr/>
        </p:nvCxnSpPr>
        <p:spPr>
          <a:xfrm>
            <a:off x="7536886" y="3236228"/>
            <a:ext cx="352426" cy="0"/>
          </a:xfrm>
          <a:prstGeom prst="line">
            <a:avLst/>
          </a:prstGeom>
          <a:ln w="63500" cap="sq">
            <a:solidFill>
              <a:srgbClr val="6CA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7713099" y="2897542"/>
            <a:ext cx="0" cy="285750"/>
          </a:xfrm>
          <a:prstGeom prst="straightConnector1">
            <a:avLst/>
          </a:prstGeom>
          <a:ln w="38100" cap="sq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ihandform 34"/>
          <p:cNvSpPr/>
          <p:nvPr/>
        </p:nvSpPr>
        <p:spPr>
          <a:xfrm>
            <a:off x="8070287" y="2897543"/>
            <a:ext cx="1638300" cy="347110"/>
          </a:xfrm>
          <a:custGeom>
            <a:avLst/>
            <a:gdLst>
              <a:gd name="connsiteX0" fmla="*/ 0 w 1638300"/>
              <a:gd name="connsiteY0" fmla="*/ 276225 h 276225"/>
              <a:gd name="connsiteX1" fmla="*/ 1638300 w 1638300"/>
              <a:gd name="connsiteY1" fmla="*/ 276225 h 276225"/>
              <a:gd name="connsiteX2" fmla="*/ 1638300 w 1638300"/>
              <a:gd name="connsiteY2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276225">
                <a:moveTo>
                  <a:pt x="0" y="276225"/>
                </a:moveTo>
                <a:lnTo>
                  <a:pt x="1638300" y="276225"/>
                </a:lnTo>
                <a:lnTo>
                  <a:pt x="1638300" y="0"/>
                </a:lnTo>
              </a:path>
            </a:pathLst>
          </a:custGeom>
          <a:noFill/>
          <a:ln w="38100" cap="sq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cxnSp>
        <p:nvCxnSpPr>
          <p:cNvPr id="36" name="Gerade Verbindung 50"/>
          <p:cNvCxnSpPr/>
          <p:nvPr/>
        </p:nvCxnSpPr>
        <p:spPr>
          <a:xfrm>
            <a:off x="9527611" y="2754665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/>
        </p:nvCxnSpPr>
        <p:spPr>
          <a:xfrm>
            <a:off x="9937186" y="2754665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2"/>
          <p:cNvCxnSpPr/>
          <p:nvPr/>
        </p:nvCxnSpPr>
        <p:spPr>
          <a:xfrm>
            <a:off x="8308412" y="2754665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58"/>
          <p:cNvCxnSpPr/>
          <p:nvPr/>
        </p:nvCxnSpPr>
        <p:spPr>
          <a:xfrm>
            <a:off x="7053617" y="4989510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59"/>
          <p:cNvCxnSpPr/>
          <p:nvPr/>
        </p:nvCxnSpPr>
        <p:spPr>
          <a:xfrm>
            <a:off x="7053617" y="5092179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62"/>
          <p:cNvCxnSpPr/>
          <p:nvPr/>
        </p:nvCxnSpPr>
        <p:spPr>
          <a:xfrm>
            <a:off x="7520341" y="5620265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63"/>
          <p:cNvCxnSpPr/>
          <p:nvPr/>
        </p:nvCxnSpPr>
        <p:spPr>
          <a:xfrm>
            <a:off x="7520341" y="5092179"/>
            <a:ext cx="352426" cy="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64"/>
          <p:cNvCxnSpPr/>
          <p:nvPr/>
        </p:nvCxnSpPr>
        <p:spPr>
          <a:xfrm>
            <a:off x="7520341" y="5526117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7696554" y="5187431"/>
            <a:ext cx="0" cy="285750"/>
          </a:xfrm>
          <a:prstGeom prst="straightConnector1">
            <a:avLst/>
          </a:prstGeom>
          <a:ln w="38100" cap="sq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ihandform 44"/>
          <p:cNvSpPr/>
          <p:nvPr/>
        </p:nvSpPr>
        <p:spPr>
          <a:xfrm>
            <a:off x="8053742" y="5235057"/>
            <a:ext cx="1638300" cy="347110"/>
          </a:xfrm>
          <a:custGeom>
            <a:avLst/>
            <a:gdLst>
              <a:gd name="connsiteX0" fmla="*/ 0 w 1638300"/>
              <a:gd name="connsiteY0" fmla="*/ 276225 h 276225"/>
              <a:gd name="connsiteX1" fmla="*/ 1638300 w 1638300"/>
              <a:gd name="connsiteY1" fmla="*/ 276225 h 276225"/>
              <a:gd name="connsiteX2" fmla="*/ 1638300 w 1638300"/>
              <a:gd name="connsiteY2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276225">
                <a:moveTo>
                  <a:pt x="0" y="276225"/>
                </a:moveTo>
                <a:lnTo>
                  <a:pt x="1638300" y="276225"/>
                </a:lnTo>
                <a:lnTo>
                  <a:pt x="1638300" y="0"/>
                </a:lnTo>
              </a:path>
            </a:pathLst>
          </a:custGeom>
          <a:noFill/>
          <a:ln w="38100" cap="sq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cxnSp>
        <p:nvCxnSpPr>
          <p:cNvPr id="46" name="Gerade Verbindung 67"/>
          <p:cNvCxnSpPr/>
          <p:nvPr/>
        </p:nvCxnSpPr>
        <p:spPr>
          <a:xfrm>
            <a:off x="9511066" y="5092179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68"/>
          <p:cNvCxnSpPr/>
          <p:nvPr/>
        </p:nvCxnSpPr>
        <p:spPr>
          <a:xfrm>
            <a:off x="9920641" y="5092179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69"/>
          <p:cNvCxnSpPr/>
          <p:nvPr/>
        </p:nvCxnSpPr>
        <p:spPr>
          <a:xfrm>
            <a:off x="8291867" y="5092179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70"/>
          <p:cNvCxnSpPr/>
          <p:nvPr/>
        </p:nvCxnSpPr>
        <p:spPr>
          <a:xfrm>
            <a:off x="7525105" y="4989510"/>
            <a:ext cx="352426" cy="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71"/>
          <p:cNvCxnSpPr/>
          <p:nvPr/>
        </p:nvCxnSpPr>
        <p:spPr>
          <a:xfrm>
            <a:off x="9511066" y="4989510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61"/>
          <p:cNvCxnSpPr/>
          <p:nvPr/>
        </p:nvCxnSpPr>
        <p:spPr>
          <a:xfrm>
            <a:off x="9920641" y="4989510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60"/>
          <p:cNvCxnSpPr/>
          <p:nvPr/>
        </p:nvCxnSpPr>
        <p:spPr>
          <a:xfrm>
            <a:off x="8291867" y="4989510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7196492" y="4219065"/>
            <a:ext cx="3352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smtClean="0">
                <a:latin typeface="Cambria" panose="02040503050406030204" pitchFamily="18" charset="0"/>
              </a:rPr>
              <a:t>„cut and paste“ (Klasse II)</a:t>
            </a:r>
          </a:p>
          <a:p>
            <a:pPr algn="ctr"/>
            <a:r>
              <a:rPr lang="de-DE" smtClean="0">
                <a:latin typeface="Cambria" panose="02040503050406030204" pitchFamily="18" charset="0"/>
              </a:rPr>
              <a:t>(DNA-) </a:t>
            </a:r>
            <a:r>
              <a:rPr lang="de-DE" i="1" smtClean="0">
                <a:latin typeface="Cambria" panose="02040503050406030204" pitchFamily="18" charset="0"/>
              </a:rPr>
              <a:t>Transposons</a:t>
            </a:r>
            <a:endParaRPr lang="en-US" i="1">
              <a:latin typeface="Cambria" panose="02040503050406030204" pitchFamily="18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3623850" y="3532188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libri" panose="020F0502020204030204" pitchFamily="34" charset="0"/>
              </a:rPr>
              <a:t>15%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638069" y="2431499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libri" panose="020F0502020204030204" pitchFamily="34" charset="0"/>
              </a:rPr>
              <a:t>55%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3628544" y="1328472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libri" panose="020F0502020204030204" pitchFamily="34" charset="0"/>
              </a:rPr>
              <a:t>75%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3598042" y="4635448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libri" panose="020F0502020204030204" pitchFamily="34" charset="0"/>
              </a:rPr>
              <a:t>3%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3675857" y="1364233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libri" panose="020F0502020204030204" pitchFamily="34" charset="0"/>
              </a:rPr>
              <a:t>~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3661952" y="2455397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libri" panose="020F0502020204030204" pitchFamily="34" charset="0"/>
              </a:rPr>
              <a:t>~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3661952" y="3561235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libri" panose="020F0502020204030204" pitchFamily="34" charset="0"/>
              </a:rPr>
              <a:t>~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3662264" y="4664324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libri" panose="020F0502020204030204" pitchFamily="34" charset="0"/>
              </a:rPr>
              <a:t>~</a:t>
            </a:r>
            <a:endParaRPr lang="en-US" sz="1200">
              <a:latin typeface="Calibri" panose="020F0502020204030204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Unmethylierte Transposons werden aktiv. </a:t>
            </a:r>
            <a:r>
              <a:rPr lang="de-DE" sz="2000" smtClean="0">
                <a:solidFill>
                  <a:srgbClr val="EB2226"/>
                </a:solidFill>
                <a:latin typeface="Cambria" panose="02040503050406030204" pitchFamily="18" charset="0"/>
              </a:rPr>
              <a:t>(EPI-) GENETISCHE GEFAHR!</a:t>
            </a:r>
            <a:endParaRPr lang="de-DE">
              <a:solidFill>
                <a:srgbClr val="EB222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64145" y="1064776"/>
            <a:ext cx="811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Cambria" panose="02040503050406030204" pitchFamily="18" charset="0"/>
              </a:rPr>
              <a:t>Evolution </a:t>
            </a:r>
            <a:r>
              <a:rPr lang="de-DE" smtClean="0">
                <a:latin typeface="Cambria" panose="02040503050406030204" pitchFamily="18" charset="0"/>
              </a:rPr>
              <a:t>und Ausbreitung mobiler </a:t>
            </a:r>
            <a:r>
              <a:rPr lang="de-DE">
                <a:latin typeface="Cambria" panose="02040503050406030204" pitchFamily="18" charset="0"/>
              </a:rPr>
              <a:t>DNA </a:t>
            </a:r>
            <a:r>
              <a:rPr lang="de-DE" smtClean="0">
                <a:latin typeface="Cambria" panose="02040503050406030204" pitchFamily="18" charset="0"/>
              </a:rPr>
              <a:t>wichtig in epigenetischer Hinsicht: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werden von epigenetischen Faktoren kontrolliert.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können epigenetische Muster verändern.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07000" y="5225079"/>
            <a:ext cx="6353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Cambria" panose="02040503050406030204" pitchFamily="18" charset="0"/>
              </a:rPr>
              <a:t>‚CCCTC-</a:t>
            </a:r>
            <a:r>
              <a:rPr lang="de-DE" dirty="0" err="1">
                <a:latin typeface="Cambria" panose="02040503050406030204" pitchFamily="18" charset="0"/>
              </a:rPr>
              <a:t>binding</a:t>
            </a:r>
            <a:r>
              <a:rPr lang="de-DE" dirty="0">
                <a:latin typeface="Cambria" panose="02040503050406030204" pitchFamily="18" charset="0"/>
              </a:rPr>
              <a:t> </a:t>
            </a:r>
            <a:r>
              <a:rPr lang="de-DE" dirty="0" err="1">
                <a:latin typeface="Cambria" panose="02040503050406030204" pitchFamily="18" charset="0"/>
              </a:rPr>
              <a:t>factor</a:t>
            </a:r>
            <a:r>
              <a:rPr lang="de-DE" dirty="0">
                <a:latin typeface="Cambria" panose="02040503050406030204" pitchFamily="18" charset="0"/>
              </a:rPr>
              <a:t>‘ (CTCF</a:t>
            </a:r>
            <a:r>
              <a:rPr lang="de-DE">
                <a:latin typeface="Cambria" panose="02040503050406030204" pitchFamily="18" charset="0"/>
              </a:rPr>
              <a:t>) </a:t>
            </a:r>
            <a:r>
              <a:rPr lang="de-DE" smtClean="0">
                <a:latin typeface="Cambria" panose="02040503050406030204" pitchFamily="18" charset="0"/>
              </a:rPr>
              <a:t>Bindestellen </a:t>
            </a:r>
            <a:r>
              <a:rPr lang="de-DE" dirty="0">
                <a:latin typeface="Cambria" panose="02040503050406030204" pitchFamily="18" charset="0"/>
              </a:rPr>
              <a:t>(33/34 bp</a:t>
            </a:r>
            <a:r>
              <a:rPr lang="de-DE">
                <a:latin typeface="Cambria" panose="02040503050406030204" pitchFamily="18" charset="0"/>
              </a:rPr>
              <a:t>) </a:t>
            </a:r>
            <a:r>
              <a:rPr lang="de-DE" smtClean="0">
                <a:latin typeface="Cambria" panose="02040503050406030204" pitchFamily="18" charset="0"/>
              </a:rPr>
              <a:t>werden durch verschiedene Transposons verbreitet.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CTCF trennt </a:t>
            </a:r>
            <a:r>
              <a:rPr lang="de-DE">
                <a:latin typeface="Cambria" panose="02040503050406030204" pitchFamily="18" charset="0"/>
              </a:rPr>
              <a:t>heterochromatische </a:t>
            </a:r>
            <a:r>
              <a:rPr lang="de-DE" smtClean="0">
                <a:latin typeface="Cambria" panose="02040503050406030204" pitchFamily="18" charset="0"/>
              </a:rPr>
              <a:t>von euchromatischen DNA Abschnitten. Kann </a:t>
            </a:r>
            <a:r>
              <a:rPr lang="de-DE">
                <a:latin typeface="Cambria" panose="02040503050406030204" pitchFamily="18" charset="0"/>
              </a:rPr>
              <a:t>DNA </a:t>
            </a:r>
            <a:r>
              <a:rPr lang="de-DE" smtClean="0">
                <a:latin typeface="Cambria" panose="02040503050406030204" pitchFamily="18" charset="0"/>
              </a:rPr>
              <a:t>Methylatierung </a:t>
            </a:r>
            <a:r>
              <a:rPr lang="de-DE" dirty="0" err="1">
                <a:latin typeface="Cambria" panose="02040503050406030204" pitchFamily="18" charset="0"/>
              </a:rPr>
              <a:t>and</a:t>
            </a:r>
            <a:r>
              <a:rPr lang="de-DE" dirty="0">
                <a:latin typeface="Cambria" panose="02040503050406030204" pitchFamily="18" charset="0"/>
              </a:rPr>
              <a:t> </a:t>
            </a:r>
            <a:r>
              <a:rPr lang="de-DE">
                <a:latin typeface="Cambria" panose="02040503050406030204" pitchFamily="18" charset="0"/>
              </a:rPr>
              <a:t>repressive </a:t>
            </a:r>
            <a:r>
              <a:rPr lang="de-DE" smtClean="0">
                <a:latin typeface="Cambria" panose="02040503050406030204" pitchFamily="18" charset="0"/>
              </a:rPr>
              <a:t>Chromatin Modifikationen verhindern.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11686" y="2921517"/>
            <a:ext cx="3771900" cy="123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73849" y="2849516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030203" y="284951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3181294" y="284951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32930" y="2847826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489284" y="284782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640375" y="284782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794213" y="3047031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950567" y="304703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101658" y="304703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53294" y="3045341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409648" y="304534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560739" y="304534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811686" y="3838333"/>
            <a:ext cx="3771900" cy="123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433697" y="3838332"/>
            <a:ext cx="360000" cy="1238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1" name="Freihandform 40"/>
          <p:cNvSpPr/>
          <p:nvPr/>
        </p:nvSpPr>
        <p:spPr>
          <a:xfrm>
            <a:off x="1626075" y="3995285"/>
            <a:ext cx="4162425" cy="1288433"/>
          </a:xfrm>
          <a:custGeom>
            <a:avLst/>
            <a:gdLst>
              <a:gd name="connsiteX0" fmla="*/ 4162425 w 4162425"/>
              <a:gd name="connsiteY0" fmla="*/ 1095375 h 1095375"/>
              <a:gd name="connsiteX1" fmla="*/ 4162425 w 4162425"/>
              <a:gd name="connsiteY1" fmla="*/ 742950 h 1095375"/>
              <a:gd name="connsiteX2" fmla="*/ 0 w 4162425"/>
              <a:gd name="connsiteY2" fmla="*/ 742950 h 1095375"/>
              <a:gd name="connsiteX3" fmla="*/ 0 w 4162425"/>
              <a:gd name="connsiteY3" fmla="*/ 0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095375">
                <a:moveTo>
                  <a:pt x="4162425" y="1095375"/>
                </a:moveTo>
                <a:lnTo>
                  <a:pt x="4162425" y="742950"/>
                </a:lnTo>
                <a:lnTo>
                  <a:pt x="0" y="74295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263249" y="3541054"/>
            <a:ext cx="700896" cy="2898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Cambria" panose="02040503050406030204" pitchFamily="18" charset="0"/>
              </a:rPr>
              <a:t>CTCF</a:t>
            </a:r>
          </a:p>
        </p:txBody>
      </p:sp>
      <p:sp>
        <p:nvSpPr>
          <p:cNvPr id="43" name="Freihandform 42"/>
          <p:cNvSpPr/>
          <p:nvPr/>
        </p:nvSpPr>
        <p:spPr>
          <a:xfrm>
            <a:off x="2502374" y="3721618"/>
            <a:ext cx="381000" cy="104775"/>
          </a:xfrm>
          <a:custGeom>
            <a:avLst/>
            <a:gdLst>
              <a:gd name="connsiteX0" fmla="*/ 0 w 381000"/>
              <a:gd name="connsiteY0" fmla="*/ 104775 h 104775"/>
              <a:gd name="connsiteX1" fmla="*/ 0 w 381000"/>
              <a:gd name="connsiteY1" fmla="*/ 0 h 104775"/>
              <a:gd name="connsiteX2" fmla="*/ 381000 w 381000"/>
              <a:gd name="connsiteY2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104775">
                <a:moveTo>
                  <a:pt x="0" y="104775"/>
                </a:moveTo>
                <a:lnTo>
                  <a:pt x="0" y="0"/>
                </a:lnTo>
                <a:lnTo>
                  <a:pt x="381000" y="0"/>
                </a:ln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2403940" y="3398632"/>
            <a:ext cx="138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Transkription</a:t>
            </a:r>
            <a:endParaRPr lang="de-DE" sz="1400" dirty="0">
              <a:latin typeface="Cambria" panose="02040503050406030204" pitchFamily="18" charset="0"/>
            </a:endParaRPr>
          </a:p>
        </p:txBody>
      </p:sp>
      <p:sp>
        <p:nvSpPr>
          <p:cNvPr id="47" name="Freihandform 46"/>
          <p:cNvSpPr/>
          <p:nvPr/>
        </p:nvSpPr>
        <p:spPr>
          <a:xfrm>
            <a:off x="2511907" y="2817200"/>
            <a:ext cx="288000" cy="104775"/>
          </a:xfrm>
          <a:custGeom>
            <a:avLst/>
            <a:gdLst>
              <a:gd name="connsiteX0" fmla="*/ 0 w 381000"/>
              <a:gd name="connsiteY0" fmla="*/ 104775 h 104775"/>
              <a:gd name="connsiteX1" fmla="*/ 0 w 381000"/>
              <a:gd name="connsiteY1" fmla="*/ 0 h 104775"/>
              <a:gd name="connsiteX2" fmla="*/ 381000 w 381000"/>
              <a:gd name="connsiteY2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104775">
                <a:moveTo>
                  <a:pt x="0" y="104775"/>
                </a:moveTo>
                <a:lnTo>
                  <a:pt x="0" y="0"/>
                </a:lnTo>
                <a:lnTo>
                  <a:pt x="381000" y="0"/>
                </a:lnTo>
              </a:path>
            </a:pathLst>
          </a:custGeom>
          <a:noFill/>
          <a:ln>
            <a:solidFill>
              <a:schemeClr val="tx1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008728" y="5283718"/>
            <a:ext cx="1351129" cy="27583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65489" y="3965278"/>
            <a:ext cx="136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Transposon </a:t>
            </a:r>
            <a:r>
              <a:rPr lang="de-DE" sz="1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I</a:t>
            </a:r>
            <a:r>
              <a:rPr lang="de-DE" sz="1400" b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nsertion</a:t>
            </a:r>
            <a:endParaRPr lang="de-DE" sz="14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1590075" y="3838331"/>
            <a:ext cx="72000" cy="123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/>
          <a:srcRect t="76642" b="-786"/>
          <a:stretch/>
        </p:blipFill>
        <p:spPr>
          <a:xfrm>
            <a:off x="5891346" y="2589847"/>
            <a:ext cx="5629246" cy="223312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7401635" y="6611779"/>
            <a:ext cx="4790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Schmidt et al. </a:t>
            </a:r>
            <a:r>
              <a:rPr lang="de-DE" sz="1000" i="1"/>
              <a:t>Cell</a:t>
            </a:r>
            <a:r>
              <a:rPr lang="de-DE" sz="1000"/>
              <a:t>. </a:t>
            </a:r>
            <a:r>
              <a:rPr lang="de-DE" sz="1000" smtClean="0"/>
              <a:t>2012;148(1-2</a:t>
            </a:r>
            <a:r>
              <a:rPr lang="de-DE" sz="1000"/>
              <a:t>):335-48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Unmethylierte Transposons werden aktiv. </a:t>
            </a:r>
            <a:r>
              <a:rPr lang="de-DE" sz="2000" smtClean="0">
                <a:solidFill>
                  <a:srgbClr val="EB2226"/>
                </a:solidFill>
                <a:latin typeface="Cambria" panose="02040503050406030204" pitchFamily="18" charset="0"/>
              </a:rPr>
              <a:t>(EPI-) GENETISCHE GEFAHR!</a:t>
            </a:r>
            <a:endParaRPr lang="de-DE">
              <a:solidFill>
                <a:srgbClr val="EB222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063554" y="4952974"/>
            <a:ext cx="6624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b="1" u="sng">
                <a:latin typeface="Calibri" panose="020F0502020204030204" pitchFamily="34" charset="0"/>
              </a:rPr>
              <a:t>S</a:t>
            </a:r>
            <a:r>
              <a:rPr lang="de-DE">
                <a:latin typeface="Calibri" panose="020F0502020204030204" pitchFamily="34" charset="0"/>
              </a:rPr>
              <a:t>INE-</a:t>
            </a:r>
            <a:r>
              <a:rPr lang="de-DE" b="1" u="sng">
                <a:latin typeface="Calibri" panose="020F0502020204030204" pitchFamily="34" charset="0"/>
              </a:rPr>
              <a:t>V</a:t>
            </a:r>
            <a:r>
              <a:rPr lang="de-DE">
                <a:latin typeface="Calibri" panose="020F0502020204030204" pitchFamily="34" charset="0"/>
              </a:rPr>
              <a:t>NTR-</a:t>
            </a:r>
            <a:r>
              <a:rPr lang="de-DE" b="1" u="sng">
                <a:latin typeface="Calibri" panose="020F0502020204030204" pitchFamily="34" charset="0"/>
              </a:rPr>
              <a:t>A</a:t>
            </a:r>
            <a:r>
              <a:rPr lang="de-DE">
                <a:latin typeface="Calibri" panose="020F0502020204030204" pitchFamily="34" charset="0"/>
              </a:rPr>
              <a:t>lu </a:t>
            </a:r>
            <a:r>
              <a:rPr lang="de-DE" smtClean="0">
                <a:latin typeface="Calibri" panose="020F0502020204030204" pitchFamily="34" charset="0"/>
              </a:rPr>
              <a:t>transposons sind spezifisch für Menschenaffen.</a:t>
            </a:r>
            <a:endParaRPr lang="de-DE"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>
                <a:latin typeface="Calibri" panose="020F0502020204030204" pitchFamily="34" charset="0"/>
              </a:rPr>
              <a:t>SVAs </a:t>
            </a:r>
            <a:r>
              <a:rPr lang="de-DE" smtClean="0">
                <a:latin typeface="Calibri" panose="020F0502020204030204" pitchFamily="34" charset="0"/>
              </a:rPr>
              <a:t>haben etwa </a:t>
            </a:r>
            <a:r>
              <a:rPr lang="de-DE">
                <a:latin typeface="Calibri" panose="020F0502020204030204" pitchFamily="34" charset="0"/>
              </a:rPr>
              <a:t>60% </a:t>
            </a:r>
            <a:r>
              <a:rPr lang="de-DE" smtClean="0">
                <a:latin typeface="Calibri" panose="020F0502020204030204" pitchFamily="34" charset="0"/>
              </a:rPr>
              <a:t>CpG, ~</a:t>
            </a:r>
            <a:r>
              <a:rPr lang="de-DE">
                <a:latin typeface="Calibri" panose="020F0502020204030204" pitchFamily="34" charset="0"/>
              </a:rPr>
              <a:t>70% CpG in </a:t>
            </a:r>
            <a:r>
              <a:rPr lang="de-DE" smtClean="0">
                <a:latin typeface="Calibri" panose="020F0502020204030204" pitchFamily="34" charset="0"/>
              </a:rPr>
              <a:t>der </a:t>
            </a:r>
            <a:r>
              <a:rPr lang="de-DE">
                <a:latin typeface="Calibri" panose="020F0502020204030204" pitchFamily="34" charset="0"/>
              </a:rPr>
              <a:t>VNTR </a:t>
            </a:r>
            <a:r>
              <a:rPr lang="de-DE" smtClean="0">
                <a:latin typeface="Calibri" panose="020F0502020204030204" pitchFamily="34" charset="0"/>
              </a:rPr>
              <a:t>Region</a:t>
            </a:r>
            <a:r>
              <a:rPr lang="de-DE">
                <a:latin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</a:rPr>
              <a:t>SVAs </a:t>
            </a:r>
            <a:r>
              <a:rPr lang="en-US" smtClean="0">
                <a:latin typeface="Calibri" panose="020F0502020204030204" pitchFamily="34" charset="0"/>
              </a:rPr>
              <a:t>sind </a:t>
            </a:r>
            <a:r>
              <a:rPr lang="en-US">
                <a:latin typeface="Calibri" panose="020F0502020204030204" pitchFamily="34" charset="0"/>
              </a:rPr>
              <a:t>mobile CpG </a:t>
            </a:r>
            <a:r>
              <a:rPr lang="en-US" smtClean="0">
                <a:latin typeface="Calibri" panose="020F0502020204030204" pitchFamily="34" charset="0"/>
              </a:rPr>
              <a:t>Inseln.</a:t>
            </a:r>
            <a:endParaRPr lang="de-DE" dirty="0">
              <a:latin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52" y="2291229"/>
            <a:ext cx="6400800" cy="10287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01" y="3753127"/>
            <a:ext cx="2508439" cy="755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595" y="3753127"/>
            <a:ext cx="2069334" cy="755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071" y="3753127"/>
            <a:ext cx="3329892" cy="755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1964145" y="1064776"/>
            <a:ext cx="811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Cambria" panose="02040503050406030204" pitchFamily="18" charset="0"/>
              </a:rPr>
              <a:t>Evolution </a:t>
            </a:r>
            <a:r>
              <a:rPr lang="de-DE" smtClean="0">
                <a:latin typeface="Cambria" panose="02040503050406030204" pitchFamily="18" charset="0"/>
              </a:rPr>
              <a:t>und Ausbreitung mobiler </a:t>
            </a:r>
            <a:r>
              <a:rPr lang="de-DE">
                <a:latin typeface="Cambria" panose="02040503050406030204" pitchFamily="18" charset="0"/>
              </a:rPr>
              <a:t>DNA </a:t>
            </a:r>
            <a:r>
              <a:rPr lang="de-DE" smtClean="0">
                <a:latin typeface="Cambria" panose="02040503050406030204" pitchFamily="18" charset="0"/>
              </a:rPr>
              <a:t>wichtig in epigenetischer Hinsicht: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werden von epigenetischen Faktoren kontrolliert.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können epigenetische Muster verändern.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Unmethylierte Transposons werden aktiv. </a:t>
            </a:r>
            <a:r>
              <a:rPr lang="de-DE" sz="2000" smtClean="0">
                <a:solidFill>
                  <a:srgbClr val="EB2226"/>
                </a:solidFill>
                <a:latin typeface="Cambria" panose="02040503050406030204" pitchFamily="18" charset="0"/>
              </a:rPr>
              <a:t>(EPI-) GENETISCHE GEFAHR!</a:t>
            </a:r>
            <a:endParaRPr lang="de-DE">
              <a:solidFill>
                <a:srgbClr val="EB222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76" y="2820552"/>
            <a:ext cx="3398188" cy="28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04939" y="2566031"/>
            <a:ext cx="5122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Epigenetische Regulierung (repressive Chromatin-Modifikationen) von Transposons kann Auswirkungen auf benachbarte Genorte haben.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269390" y="2634271"/>
            <a:ext cx="3886202" cy="3054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964145" y="1064776"/>
            <a:ext cx="811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Cambria" panose="02040503050406030204" pitchFamily="18" charset="0"/>
              </a:rPr>
              <a:t>Evolution </a:t>
            </a:r>
            <a:r>
              <a:rPr lang="de-DE" smtClean="0">
                <a:latin typeface="Cambria" panose="02040503050406030204" pitchFamily="18" charset="0"/>
              </a:rPr>
              <a:t>und Ausbreitung mobiler </a:t>
            </a:r>
            <a:r>
              <a:rPr lang="de-DE">
                <a:latin typeface="Cambria" panose="02040503050406030204" pitchFamily="18" charset="0"/>
              </a:rPr>
              <a:t>DNA </a:t>
            </a:r>
            <a:r>
              <a:rPr lang="de-DE" smtClean="0">
                <a:latin typeface="Cambria" panose="02040503050406030204" pitchFamily="18" charset="0"/>
              </a:rPr>
              <a:t>wichtig in epigenetischer Hinsicht: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werden von epigenetischen Faktoren kontrolliert.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können epigenetische Muster verändern.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Unmethylierte Transposons werden aktiv. </a:t>
            </a:r>
            <a:r>
              <a:rPr lang="de-DE" sz="2000" smtClean="0">
                <a:solidFill>
                  <a:srgbClr val="EB2226"/>
                </a:solidFill>
                <a:latin typeface="Cambria" panose="02040503050406030204" pitchFamily="18" charset="0"/>
              </a:rPr>
              <a:t>(EPI-) GENETISCHE GEFAHR!</a:t>
            </a:r>
            <a:endParaRPr lang="de-DE">
              <a:solidFill>
                <a:srgbClr val="EB2226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838734" y="3932668"/>
            <a:ext cx="3464960" cy="1627403"/>
            <a:chOff x="4860032" y="3707176"/>
            <a:chExt cx="3464960" cy="1627403"/>
          </a:xfrm>
        </p:grpSpPr>
        <p:cxnSp>
          <p:nvCxnSpPr>
            <p:cNvPr id="11" name="Gerader Verbinder 10"/>
            <p:cNvCxnSpPr/>
            <p:nvPr/>
          </p:nvCxnSpPr>
          <p:spPr>
            <a:xfrm>
              <a:off x="4860032" y="5127039"/>
              <a:ext cx="3464960" cy="0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/>
            <p:cNvGrpSpPr/>
            <p:nvPr/>
          </p:nvGrpSpPr>
          <p:grpSpPr>
            <a:xfrm>
              <a:off x="5084338" y="4919497"/>
              <a:ext cx="1426939" cy="415082"/>
              <a:chOff x="5084338" y="4919497"/>
              <a:chExt cx="1426939" cy="415082"/>
            </a:xfrm>
          </p:grpSpPr>
          <p:grpSp>
            <p:nvGrpSpPr>
              <p:cNvPr id="24" name="Gruppieren 23"/>
              <p:cNvGrpSpPr/>
              <p:nvPr/>
            </p:nvGrpSpPr>
            <p:grpSpPr>
              <a:xfrm>
                <a:off x="5084338" y="4919497"/>
                <a:ext cx="551658" cy="415082"/>
                <a:chOff x="2003208" y="3070299"/>
                <a:chExt cx="183574" cy="36000"/>
              </a:xfrm>
            </p:grpSpPr>
            <p:sp>
              <p:nvSpPr>
                <p:cNvPr id="34" name="Ellipse 33"/>
                <p:cNvSpPr/>
                <p:nvPr/>
              </p:nvSpPr>
              <p:spPr>
                <a:xfrm>
                  <a:off x="2003208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Ellipse 34"/>
                <p:cNvSpPr/>
                <p:nvPr/>
              </p:nvSpPr>
              <p:spPr>
                <a:xfrm>
                  <a:off x="2052399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" name="Ellipse 35"/>
                <p:cNvSpPr/>
                <p:nvPr/>
              </p:nvSpPr>
              <p:spPr>
                <a:xfrm>
                  <a:off x="2101590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7" name="Ellipse 36"/>
                <p:cNvSpPr/>
                <p:nvPr/>
              </p:nvSpPr>
              <p:spPr>
                <a:xfrm>
                  <a:off x="2150782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5" name="Gruppieren 24"/>
              <p:cNvGrpSpPr/>
              <p:nvPr/>
            </p:nvGrpSpPr>
            <p:grpSpPr>
              <a:xfrm>
                <a:off x="5675638" y="4919497"/>
                <a:ext cx="551658" cy="415082"/>
                <a:chOff x="2003208" y="3070299"/>
                <a:chExt cx="183574" cy="36000"/>
              </a:xfrm>
            </p:grpSpPr>
            <p:sp>
              <p:nvSpPr>
                <p:cNvPr id="30" name="Ellipse 29"/>
                <p:cNvSpPr/>
                <p:nvPr/>
              </p:nvSpPr>
              <p:spPr>
                <a:xfrm>
                  <a:off x="2003208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" name="Ellipse 30"/>
                <p:cNvSpPr/>
                <p:nvPr/>
              </p:nvSpPr>
              <p:spPr>
                <a:xfrm>
                  <a:off x="2052399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" name="Ellipse 31"/>
                <p:cNvSpPr/>
                <p:nvPr/>
              </p:nvSpPr>
              <p:spPr>
                <a:xfrm>
                  <a:off x="2101590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" name="Ellipse 32"/>
                <p:cNvSpPr/>
                <p:nvPr/>
              </p:nvSpPr>
              <p:spPr>
                <a:xfrm>
                  <a:off x="2150782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6" name="Gruppieren 25"/>
              <p:cNvGrpSpPr/>
              <p:nvPr/>
            </p:nvGrpSpPr>
            <p:grpSpPr>
              <a:xfrm>
                <a:off x="6255270" y="4919497"/>
                <a:ext cx="256007" cy="415082"/>
                <a:chOff x="2003208" y="3070299"/>
                <a:chExt cx="85191" cy="36000"/>
              </a:xfrm>
            </p:grpSpPr>
            <p:sp>
              <p:nvSpPr>
                <p:cNvPr id="28" name="Ellipse 27"/>
                <p:cNvSpPr/>
                <p:nvPr/>
              </p:nvSpPr>
              <p:spPr>
                <a:xfrm>
                  <a:off x="2003208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" name="Ellipse 28"/>
                <p:cNvSpPr/>
                <p:nvPr/>
              </p:nvSpPr>
              <p:spPr>
                <a:xfrm>
                  <a:off x="2052399" y="3070299"/>
                  <a:ext cx="36000" cy="36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7" name="Rechteck 26"/>
              <p:cNvSpPr/>
              <p:nvPr/>
            </p:nvSpPr>
            <p:spPr>
              <a:xfrm>
                <a:off x="5259685" y="5045175"/>
                <a:ext cx="576064" cy="163727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smtClean="0">
                    <a:latin typeface="Calibri" panose="020F0502020204030204" pitchFamily="34" charset="0"/>
                  </a:rPr>
                  <a:t>LINE1</a:t>
                </a:r>
                <a:endParaRPr lang="de-DE" sz="1200" b="1"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14" name="Gerader Verbinder 13"/>
            <p:cNvCxnSpPr/>
            <p:nvPr/>
          </p:nvCxnSpPr>
          <p:spPr>
            <a:xfrm>
              <a:off x="4860032" y="3789040"/>
              <a:ext cx="3464960" cy="0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>
              <a:off x="6588224" y="3707176"/>
              <a:ext cx="576064" cy="16372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b="1">
                <a:latin typeface="Calibri" panose="020F0502020204030204" pitchFamily="34" charset="0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7380312" y="3707176"/>
              <a:ext cx="396000" cy="16372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b="1">
                <a:latin typeface="Calibri" panose="020F0502020204030204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6588224" y="5045175"/>
              <a:ext cx="576064" cy="16372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b="1">
                <a:latin typeface="Calibri" panose="020F0502020204030204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7380312" y="5045175"/>
              <a:ext cx="396000" cy="16372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b="1">
                <a:latin typeface="Calibri" panose="020F0502020204030204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6309361" y="4053663"/>
              <a:ext cx="576064" cy="163727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smtClean="0">
                  <a:latin typeface="Calibri" panose="020F0502020204030204" pitchFamily="34" charset="0"/>
                </a:rPr>
                <a:t>LINE1</a:t>
              </a:r>
              <a:endParaRPr lang="de-DE" sz="1200" b="1">
                <a:latin typeface="Calibri" panose="020F0502020204030204" pitchFamily="34" charset="0"/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>
              <a:off x="5551952" y="3994500"/>
              <a:ext cx="0" cy="793284"/>
            </a:xfrm>
            <a:prstGeom prst="straightConnector1">
              <a:avLst/>
            </a:prstGeom>
            <a:ln w="25400" cap="sq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ihandform 20"/>
            <p:cNvSpPr/>
            <p:nvPr/>
          </p:nvSpPr>
          <p:spPr>
            <a:xfrm flipH="1">
              <a:off x="5545048" y="4129480"/>
              <a:ext cx="682248" cy="390525"/>
            </a:xfrm>
            <a:custGeom>
              <a:avLst/>
              <a:gdLst>
                <a:gd name="connsiteX0" fmla="*/ 0 w 447675"/>
                <a:gd name="connsiteY0" fmla="*/ 0 h 390525"/>
                <a:gd name="connsiteX1" fmla="*/ 333375 w 447675"/>
                <a:gd name="connsiteY1" fmla="*/ 95250 h 390525"/>
                <a:gd name="connsiteX2" fmla="*/ 447675 w 447675"/>
                <a:gd name="connsiteY2" fmla="*/ 39052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390525">
                  <a:moveTo>
                    <a:pt x="0" y="0"/>
                  </a:moveTo>
                  <a:cubicBezTo>
                    <a:pt x="129381" y="15081"/>
                    <a:pt x="258763" y="30163"/>
                    <a:pt x="333375" y="95250"/>
                  </a:cubicBezTo>
                  <a:cubicBezTo>
                    <a:pt x="407988" y="160338"/>
                    <a:pt x="427831" y="275431"/>
                    <a:pt x="447675" y="390525"/>
                  </a:cubicBezTo>
                </a:path>
              </a:pathLst>
            </a:custGeom>
            <a:noFill/>
            <a:ln cap="sq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6550927" y="4919497"/>
              <a:ext cx="108184" cy="4150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698753" y="4919497"/>
              <a:ext cx="108184" cy="4150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3357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-2" r="61903"/>
          <a:stretch/>
        </p:blipFill>
        <p:spPr>
          <a:xfrm>
            <a:off x="2354471" y="1110616"/>
            <a:ext cx="2412000" cy="55011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35323" y="6611779"/>
            <a:ext cx="4685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smtClean="0"/>
              <a:t>Abbildung aus: Luteijn </a:t>
            </a:r>
            <a:r>
              <a:rPr lang="fr-FR" sz="1000" dirty="0" smtClean="0"/>
              <a:t>and Ketting 2013. </a:t>
            </a:r>
            <a:r>
              <a:rPr lang="fr-FR" sz="1000" b="1" i="1" dirty="0" smtClean="0"/>
              <a:t>Nature </a:t>
            </a:r>
            <a:r>
              <a:rPr lang="fr-FR" sz="1000" b="1" i="1" dirty="0" err="1" smtClean="0"/>
              <a:t>Reviews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Genetics</a:t>
            </a:r>
            <a:r>
              <a:rPr lang="fr-FR" sz="1000" dirty="0" smtClean="0"/>
              <a:t>, 14:523-534</a:t>
            </a:r>
            <a:endParaRPr lang="de-DE" sz="1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8098" r="-6338"/>
          <a:stretch/>
        </p:blipFill>
        <p:spPr>
          <a:xfrm>
            <a:off x="5903244" y="1110616"/>
            <a:ext cx="4320000" cy="550116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957011" y="5951469"/>
            <a:ext cx="1826960" cy="393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gen 7"/>
          <p:cNvSpPr/>
          <p:nvPr/>
        </p:nvSpPr>
        <p:spPr>
          <a:xfrm rot="10800000">
            <a:off x="3310202" y="6023125"/>
            <a:ext cx="4570493" cy="588654"/>
          </a:xfrm>
          <a:custGeom>
            <a:avLst/>
            <a:gdLst>
              <a:gd name="connsiteX0" fmla="*/ 585 w 4996991"/>
              <a:gd name="connsiteY0" fmla="*/ 734427 h 1437741"/>
              <a:gd name="connsiteX1" fmla="*/ 2427221 w 4996991"/>
              <a:gd name="connsiteY1" fmla="*/ 292 h 1437741"/>
              <a:gd name="connsiteX2" fmla="*/ 4570482 w 4996991"/>
              <a:gd name="connsiteY2" fmla="*/ 317155 h 1437741"/>
              <a:gd name="connsiteX3" fmla="*/ 2498496 w 4996991"/>
              <a:gd name="connsiteY3" fmla="*/ 718871 h 1437741"/>
              <a:gd name="connsiteX4" fmla="*/ 585 w 4996991"/>
              <a:gd name="connsiteY4" fmla="*/ 734427 h 1437741"/>
              <a:gd name="connsiteX0" fmla="*/ 585 w 4996991"/>
              <a:gd name="connsiteY0" fmla="*/ 734427 h 1437741"/>
              <a:gd name="connsiteX1" fmla="*/ 2427221 w 4996991"/>
              <a:gd name="connsiteY1" fmla="*/ 292 h 1437741"/>
              <a:gd name="connsiteX2" fmla="*/ 4570482 w 4996991"/>
              <a:gd name="connsiteY2" fmla="*/ 317155 h 1437741"/>
              <a:gd name="connsiteX0" fmla="*/ 596 w 4570493"/>
              <a:gd name="connsiteY0" fmla="*/ 734428 h 1404701"/>
              <a:gd name="connsiteX1" fmla="*/ 2427232 w 4570493"/>
              <a:gd name="connsiteY1" fmla="*/ 293 h 1404701"/>
              <a:gd name="connsiteX2" fmla="*/ 4570493 w 4570493"/>
              <a:gd name="connsiteY2" fmla="*/ 317156 h 1404701"/>
              <a:gd name="connsiteX3" fmla="*/ 2691012 w 4570493"/>
              <a:gd name="connsiteY3" fmla="*/ 1404672 h 1404701"/>
              <a:gd name="connsiteX4" fmla="*/ 596 w 4570493"/>
              <a:gd name="connsiteY4" fmla="*/ 734428 h 1404701"/>
              <a:gd name="connsiteX0" fmla="*/ 596 w 4570493"/>
              <a:gd name="connsiteY0" fmla="*/ 734428 h 1404701"/>
              <a:gd name="connsiteX1" fmla="*/ 2427232 w 4570493"/>
              <a:gd name="connsiteY1" fmla="*/ 293 h 1404701"/>
              <a:gd name="connsiteX2" fmla="*/ 4570493 w 4570493"/>
              <a:gd name="connsiteY2" fmla="*/ 317156 h 1404701"/>
              <a:gd name="connsiteX0" fmla="*/ 596 w 4570493"/>
              <a:gd name="connsiteY0" fmla="*/ 734428 h 734428"/>
              <a:gd name="connsiteX1" fmla="*/ 2427232 w 4570493"/>
              <a:gd name="connsiteY1" fmla="*/ 293 h 734428"/>
              <a:gd name="connsiteX2" fmla="*/ 4570493 w 4570493"/>
              <a:gd name="connsiteY2" fmla="*/ 317156 h 734428"/>
              <a:gd name="connsiteX3" fmla="*/ 2438348 w 4570493"/>
              <a:gd name="connsiteY3" fmla="*/ 297766 h 734428"/>
              <a:gd name="connsiteX4" fmla="*/ 596 w 4570493"/>
              <a:gd name="connsiteY4" fmla="*/ 734428 h 734428"/>
              <a:gd name="connsiteX0" fmla="*/ 596 w 4570493"/>
              <a:gd name="connsiteY0" fmla="*/ 734428 h 734428"/>
              <a:gd name="connsiteX1" fmla="*/ 2427232 w 4570493"/>
              <a:gd name="connsiteY1" fmla="*/ 293 h 734428"/>
              <a:gd name="connsiteX2" fmla="*/ 4570493 w 4570493"/>
              <a:gd name="connsiteY2" fmla="*/ 317156 h 7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0493" h="734428" stroke="0" extrusionOk="0">
                <a:moveTo>
                  <a:pt x="596" y="734428"/>
                </a:moveTo>
                <a:cubicBezTo>
                  <a:pt x="-29120" y="339432"/>
                  <a:pt x="1054626" y="11563"/>
                  <a:pt x="2427232" y="293"/>
                </a:cubicBezTo>
                <a:cubicBezTo>
                  <a:pt x="3283167" y="-6735"/>
                  <a:pt x="4091990" y="112843"/>
                  <a:pt x="4570493" y="317156"/>
                </a:cubicBezTo>
                <a:lnTo>
                  <a:pt x="2438348" y="297766"/>
                </a:lnTo>
                <a:cubicBezTo>
                  <a:pt x="1605711" y="302951"/>
                  <a:pt x="833233" y="729243"/>
                  <a:pt x="596" y="734428"/>
                </a:cubicBezTo>
                <a:close/>
              </a:path>
              <a:path w="4570493" h="734428" fill="none">
                <a:moveTo>
                  <a:pt x="596" y="734428"/>
                </a:moveTo>
                <a:cubicBezTo>
                  <a:pt x="-29120" y="339432"/>
                  <a:pt x="1054626" y="11563"/>
                  <a:pt x="2427232" y="293"/>
                </a:cubicBezTo>
                <a:cubicBezTo>
                  <a:pt x="3283167" y="-6735"/>
                  <a:pt x="4091990" y="112843"/>
                  <a:pt x="4570493" y="317156"/>
                </a:cubicBezTo>
              </a:path>
            </a:pathLst>
          </a:custGeom>
          <a:ln w="15875">
            <a:solidFill>
              <a:schemeClr val="tx1">
                <a:lumMod val="75000"/>
                <a:lumOff val="25000"/>
              </a:schemeClr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ogen 8"/>
          <p:cNvSpPr/>
          <p:nvPr/>
        </p:nvSpPr>
        <p:spPr>
          <a:xfrm rot="404371">
            <a:off x="4008260" y="2691830"/>
            <a:ext cx="3551913" cy="1263316"/>
          </a:xfrm>
          <a:prstGeom prst="arc">
            <a:avLst>
              <a:gd name="adj1" fmla="val 11299431"/>
              <a:gd name="adj2" fmla="val 2103441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3992644" y="6080883"/>
            <a:ext cx="1910599" cy="26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1696567" y="3314194"/>
            <a:ext cx="632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solidFill>
                  <a:srgbClr val="FFC000"/>
                </a:solidFill>
              </a:rPr>
              <a:t>primäre</a:t>
            </a:r>
            <a:r>
              <a:rPr lang="de-DE" sz="3600" smtClean="0"/>
              <a:t> piRNA Prozessierung</a:t>
            </a:r>
            <a:endParaRPr lang="de-DE" sz="3600" dirty="0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7295561" y="3314193"/>
            <a:ext cx="61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solidFill>
                  <a:srgbClr val="FFC000"/>
                </a:solidFill>
              </a:rPr>
              <a:t>sekundäre</a:t>
            </a:r>
            <a:r>
              <a:rPr lang="de-DE" sz="3600" smtClean="0"/>
              <a:t> piRNA Prozessierung</a:t>
            </a:r>
            <a:endParaRPr lang="de-DE" sz="3600" dirty="0"/>
          </a:p>
        </p:txBody>
      </p:sp>
      <p:sp>
        <p:nvSpPr>
          <p:cNvPr id="14" name="Rechteck 13"/>
          <p:cNvSpPr/>
          <p:nvPr/>
        </p:nvSpPr>
        <p:spPr>
          <a:xfrm>
            <a:off x="8349026" y="6218747"/>
            <a:ext cx="1826960" cy="393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piRNA Interferenz (piRNAi)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44" y="1596070"/>
            <a:ext cx="3972476" cy="1037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t="25434" b="2067"/>
          <a:stretch/>
        </p:blipFill>
        <p:spPr>
          <a:xfrm>
            <a:off x="4653942" y="3178649"/>
            <a:ext cx="5769681" cy="29579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19" y="3126452"/>
            <a:ext cx="3904853" cy="33902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021939" y="4260812"/>
            <a:ext cx="1880923" cy="793612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957452" y="1659691"/>
            <a:ext cx="6401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latin typeface="Calibri" panose="020F0502020204030204" pitchFamily="34" charset="0"/>
              </a:rPr>
              <a:t>Transposons </a:t>
            </a:r>
            <a:r>
              <a:rPr lang="de-DE" sz="1600" smtClean="0">
                <a:latin typeface="Calibri" panose="020F0502020204030204" pitchFamily="34" charset="0"/>
              </a:rPr>
              <a:t>werden durch </a:t>
            </a:r>
            <a:r>
              <a:rPr lang="de-DE" sz="1600">
                <a:latin typeface="Calibri" panose="020F0502020204030204" pitchFamily="34" charset="0"/>
              </a:rPr>
              <a:t>piRNAs </a:t>
            </a:r>
            <a:r>
              <a:rPr lang="de-DE" sz="1600" smtClean="0">
                <a:latin typeface="Calibri" panose="020F0502020204030204" pitchFamily="34" charset="0"/>
              </a:rPr>
              <a:t>erkannt.</a:t>
            </a:r>
            <a:endParaRPr lang="de-DE" sz="160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</a:rPr>
              <a:t>Piwil1-knockout resultiert in verstärkter Expression bestimmter Gene.</a:t>
            </a:r>
            <a:endParaRPr lang="de-DE" sz="160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</a:rPr>
              <a:t>Hochregulierte Gene sind angereichert für Transposons in der 3</a:t>
            </a:r>
            <a:r>
              <a:rPr lang="de-DE" sz="1600">
                <a:latin typeface="Calibri" panose="020F0502020204030204" pitchFamily="34" charset="0"/>
              </a:rPr>
              <a:t>‘ UTRs.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piRNA Interferenz (piRNAi)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Long Non-Coding RNAs: lincRNAs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715988" y="2670750"/>
            <a:ext cx="8760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mtClean="0">
                <a:latin typeface="Cambria" panose="02040503050406030204" pitchFamily="18" charset="0"/>
              </a:rPr>
              <a:t>Keine/Geringe Konservierung auf Sequenzebene</a:t>
            </a:r>
            <a:endParaRPr lang="de-DE" sz="2800" b="1" dirty="0">
              <a:latin typeface="Cambria" panose="020405030504060302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857025" y="1309596"/>
            <a:ext cx="6152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mbria" panose="02040503050406030204" pitchFamily="18" charset="0"/>
              </a:rPr>
              <a:t>&gt;200nt </a:t>
            </a:r>
            <a:r>
              <a:rPr lang="de-DE" smtClean="0">
                <a:latin typeface="Cambria" panose="02040503050406030204" pitchFamily="18" charset="0"/>
              </a:rPr>
              <a:t>Pol-II Transkripte</a:t>
            </a:r>
            <a:endParaRPr lang="de-DE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kodieren nicht für Proteine</a:t>
            </a:r>
            <a:endParaRPr lang="de-DE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Überlappen nicht mit Transkripten anderer Gene</a:t>
            </a:r>
            <a:endParaRPr lang="de-DE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lincRNA Gene sind klein (meißt 2-3 Exons</a:t>
            </a:r>
            <a:r>
              <a:rPr lang="de-DE" dirty="0" smtClean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799984" y="6053350"/>
            <a:ext cx="431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*Anteil der lincRNAs mit messbarer Sequenz-konservierung (relativ zum Hintergrund)</a:t>
            </a:r>
            <a:endParaRPr lang="de-DE" sz="1400">
              <a:latin typeface="Cambria" panose="02040503050406030204" pitchFamily="18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2484618" y="3354795"/>
            <a:ext cx="4503036" cy="3387199"/>
            <a:chOff x="2907698" y="3920265"/>
            <a:chExt cx="3146444" cy="2359409"/>
          </a:xfrm>
        </p:grpSpPr>
        <p:sp>
          <p:nvSpPr>
            <p:cNvPr id="14" name="Ellipse 13"/>
            <p:cNvSpPr/>
            <p:nvPr/>
          </p:nvSpPr>
          <p:spPr>
            <a:xfrm>
              <a:off x="3078399" y="4116053"/>
              <a:ext cx="1199071" cy="115002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935803" y="4028985"/>
              <a:ext cx="1105993" cy="109986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3770669" y="5033162"/>
              <a:ext cx="961845" cy="949054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175501" y="5479501"/>
              <a:ext cx="878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mtClean="0"/>
                <a:t>12%*</a:t>
              </a: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 flipH="1" flipV="1">
              <a:off x="4125818" y="4506398"/>
              <a:ext cx="1250831" cy="11322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H="1" flipV="1">
              <a:off x="4016054" y="5128853"/>
              <a:ext cx="1360595" cy="9316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 flipV="1">
              <a:off x="4352398" y="5072507"/>
              <a:ext cx="1024251" cy="9879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5080032" y="5910342"/>
              <a:ext cx="85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mtClean="0"/>
                <a:t>6%*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698" y="3951463"/>
              <a:ext cx="1267125" cy="1267125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837" y="3920265"/>
              <a:ext cx="805848" cy="937573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151" y="5380092"/>
              <a:ext cx="1191478" cy="595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4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r="33638"/>
          <a:stretch/>
        </p:blipFill>
        <p:spPr bwMode="auto">
          <a:xfrm>
            <a:off x="6775309" y="2806681"/>
            <a:ext cx="1880710" cy="215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589"/>
          <a:stretch/>
        </p:blipFill>
        <p:spPr bwMode="auto">
          <a:xfrm>
            <a:off x="9124813" y="2654117"/>
            <a:ext cx="2506823" cy="19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684454" y="1858064"/>
            <a:ext cx="17925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lincRoR</a:t>
            </a:r>
          </a:p>
          <a:p>
            <a:pPr algn="ctr"/>
            <a:r>
              <a:rPr lang="de-DE" smtClean="0">
                <a:latin typeface="Cambria" panose="02040503050406030204" pitchFamily="18" charset="0"/>
              </a:rPr>
              <a:t>Überexpression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965636" y="1858064"/>
            <a:ext cx="234315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lincRoR</a:t>
            </a:r>
          </a:p>
          <a:p>
            <a:pPr algn="ctr"/>
            <a:r>
              <a:rPr lang="de-DE" smtClean="0">
                <a:latin typeface="Cambria" panose="02040503050406030204" pitchFamily="18" charset="0"/>
              </a:rPr>
              <a:t>‚knockdown‘</a:t>
            </a:r>
          </a:p>
          <a:p>
            <a:pPr algn="ctr"/>
            <a:endParaRPr lang="de-DE" sz="2800">
              <a:latin typeface="Cambria" panose="0204050305040603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00" y="2588118"/>
            <a:ext cx="2937964" cy="220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8987489" y="6604084"/>
            <a:ext cx="32045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smtClean="0"/>
              <a:t>Abbildung aus: </a:t>
            </a:r>
            <a:r>
              <a:rPr lang="de-DE" sz="1050"/>
              <a:t>Wang et al. 2013, </a:t>
            </a:r>
            <a:r>
              <a:rPr lang="de-DE" sz="1050" i="1"/>
              <a:t>Developmental Cell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>
                <a:latin typeface="Cambria" panose="02040503050406030204" pitchFamily="18" charset="0"/>
              </a:rPr>
              <a:t>lincRoR (Regulator of Reprogramming) als ‚miRNA Schwamm‘</a:t>
            </a:r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3674" y="1222971"/>
            <a:ext cx="26653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Humane embryonale Stammzellen differenzieren nicht sofern ‚self-renewal genes‘ exprimiert werden</a:t>
            </a:r>
          </a:p>
          <a:p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471707" y="4313781"/>
            <a:ext cx="452509" cy="45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1398395" y="4154120"/>
            <a:ext cx="452509" cy="45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3970793" y="1860281"/>
            <a:ext cx="1698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Beobachtung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74" y="2700299"/>
            <a:ext cx="2533701" cy="3800552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417026" y="5167186"/>
            <a:ext cx="2628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smtClean="0">
                <a:latin typeface="Cambria" panose="02040503050406030204" pitchFamily="18" charset="0"/>
              </a:rPr>
              <a:t>Differenzierung geht einher mit Verminderung von linc-RoR Expression</a:t>
            </a:r>
          </a:p>
          <a:p>
            <a:pPr algn="just"/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13320" y="5167186"/>
            <a:ext cx="2342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smtClean="0">
                <a:latin typeface="Cambria" panose="02040503050406030204" pitchFamily="18" charset="0"/>
              </a:rPr>
              <a:t>lincRoR Überexpression erhöht die Transkript-level von OCT4, NANOG und SOX2</a:t>
            </a:r>
          </a:p>
          <a:p>
            <a:pPr algn="just"/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043029" y="5167186"/>
            <a:ext cx="2342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smtClean="0">
                <a:latin typeface="Cambria" panose="02040503050406030204" pitchFamily="18" charset="0"/>
              </a:rPr>
              <a:t>lincRoR knockdown vermindert die Trans-kriptlevel von OCT4, NANOG und SOX2</a:t>
            </a:r>
          </a:p>
          <a:p>
            <a:pPr algn="just"/>
            <a:endParaRPr lang="de-DE" sz="1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8987489" y="6604084"/>
            <a:ext cx="32045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smtClean="0"/>
              <a:t>Abbildung aus: </a:t>
            </a:r>
            <a:r>
              <a:rPr lang="de-DE" sz="1050"/>
              <a:t>Wang et al. 2013, </a:t>
            </a:r>
            <a:r>
              <a:rPr lang="de-DE" sz="1050" i="1"/>
              <a:t>Developmental Cell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>
                <a:latin typeface="Cambria" panose="02040503050406030204" pitchFamily="18" charset="0"/>
              </a:rPr>
              <a:t>lincRoR (Regulator of Reprogramming) als ‚miRNA Schwamm‘</a:t>
            </a:r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3674" y="1222971"/>
            <a:ext cx="26653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Humane embryonale Stammzellen differenzieren nicht sofern ‚self-renewal genes‘ exprimiert werden</a:t>
            </a:r>
          </a:p>
          <a:p>
            <a:endParaRPr lang="de-DE" sz="1600">
              <a:latin typeface="Cambria" panose="020405030504060302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4" y="2700299"/>
            <a:ext cx="2533701" cy="380055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14" y="2700299"/>
            <a:ext cx="7896944" cy="341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3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28" y="2756430"/>
            <a:ext cx="1891645" cy="230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185283" y="2027098"/>
            <a:ext cx="360000" cy="3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834213" y="2027097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5" name="Geschweifte Klammer rechts 4"/>
          <p:cNvSpPr/>
          <p:nvPr/>
        </p:nvSpPr>
        <p:spPr>
          <a:xfrm rot="5400000">
            <a:off x="6620868" y="1965499"/>
            <a:ext cx="84803" cy="1091383"/>
          </a:xfrm>
          <a:prstGeom prst="rightBrace">
            <a:avLst>
              <a:gd name="adj1" fmla="val 4059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191101" y="2915098"/>
            <a:ext cx="360000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5840031" y="2915097"/>
            <a:ext cx="360000" cy="3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7137891" y="2915097"/>
            <a:ext cx="360000" cy="36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488961" y="2915097"/>
            <a:ext cx="1657860" cy="360001"/>
            <a:chOff x="6488961" y="2915097"/>
            <a:chExt cx="1657860" cy="360001"/>
          </a:xfrm>
        </p:grpSpPr>
        <p:sp>
          <p:nvSpPr>
            <p:cNvPr id="18" name="Rechteck 17"/>
            <p:cNvSpPr/>
            <p:nvPr/>
          </p:nvSpPr>
          <p:spPr>
            <a:xfrm>
              <a:off x="6488961" y="2915098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7786821" y="2915097"/>
              <a:ext cx="360000" cy="36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8465246" y="1912569"/>
            <a:ext cx="3539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Organismen erzeugen mehr Nachkommen als überleben können. </a:t>
            </a:r>
          </a:p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Individuen einer Art unterscheiden sich voneinander.</a:t>
            </a:r>
          </a:p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„struggle for life“</a:t>
            </a:r>
          </a:p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„survival of the fittest“</a:t>
            </a:r>
            <a:endParaRPr lang="de-DE">
              <a:latin typeface="Cambria" panose="02040503050406030204" pitchFamily="18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840031" y="5093053"/>
            <a:ext cx="2955720" cy="721505"/>
            <a:chOff x="5825283" y="4975069"/>
            <a:chExt cx="2955720" cy="721505"/>
          </a:xfrm>
        </p:grpSpPr>
        <p:sp>
          <p:nvSpPr>
            <p:cNvPr id="21" name="Geschweifte Klammer rechts 20"/>
            <p:cNvSpPr/>
            <p:nvPr/>
          </p:nvSpPr>
          <p:spPr>
            <a:xfrm rot="5400000">
              <a:off x="7263758" y="4147314"/>
              <a:ext cx="84803" cy="1740313"/>
            </a:xfrm>
            <a:prstGeom prst="rightBrace">
              <a:avLst>
                <a:gd name="adj1" fmla="val 40591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5825283" y="5336574"/>
              <a:ext cx="360000" cy="36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6474213" y="5336573"/>
              <a:ext cx="360000" cy="36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7772073" y="5336573"/>
              <a:ext cx="360000" cy="360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grpSp>
          <p:nvGrpSpPr>
            <p:cNvPr id="25" name="Gruppieren 24"/>
            <p:cNvGrpSpPr/>
            <p:nvPr/>
          </p:nvGrpSpPr>
          <p:grpSpPr>
            <a:xfrm>
              <a:off x="7123143" y="5336573"/>
              <a:ext cx="1657860" cy="360001"/>
              <a:chOff x="6488961" y="2915097"/>
              <a:chExt cx="1657860" cy="360001"/>
            </a:xfrm>
          </p:grpSpPr>
          <p:sp>
            <p:nvSpPr>
              <p:cNvPr id="26" name="Rechteck 25"/>
              <p:cNvSpPr/>
              <p:nvPr/>
            </p:nvSpPr>
            <p:spPr>
              <a:xfrm>
                <a:off x="6488961" y="2915098"/>
                <a:ext cx="360000" cy="3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mbria" panose="02040503050406030204" pitchFamily="18" charset="0"/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7786821" y="2915097"/>
                <a:ext cx="360000" cy="36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28" name="Textfeld 27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1809-1882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itchFamily="18" charset="0"/>
              </a:rPr>
              <a:t>Darvin</a:t>
            </a:r>
            <a:endParaRPr lang="de-DE" sz="320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29" y="2478047"/>
            <a:ext cx="3843944" cy="363816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549" y="1383915"/>
            <a:ext cx="4636729" cy="84362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3" name="Geschweifte Klammer rechts 12"/>
          <p:cNvSpPr/>
          <p:nvPr/>
        </p:nvSpPr>
        <p:spPr>
          <a:xfrm>
            <a:off x="6201901" y="2766079"/>
            <a:ext cx="216024" cy="2160240"/>
          </a:xfrm>
          <a:prstGeom prst="rightBrace">
            <a:avLst>
              <a:gd name="adj1" fmla="val 32258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6417925" y="3702183"/>
            <a:ext cx="828724" cy="50405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de-DE" sz="1600">
                <a:latin typeface="Calibri" pitchFamily="34" charset="0"/>
                <a:ea typeface="+mj-ea"/>
                <a:cs typeface="+mj-cs"/>
              </a:rPr>
              <a:t>Theria</a:t>
            </a:r>
            <a:endParaRPr lang="de-DE" sz="160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650460" y="2928428"/>
            <a:ext cx="4008140" cy="303803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sz="2000" smtClean="0">
                <a:latin typeface="Calibri" pitchFamily="34" charset="0"/>
                <a:ea typeface="+mj-ea"/>
                <a:cs typeface="+mj-cs"/>
              </a:rPr>
              <a:t>Eine vielzahl neuer lincRNAs ist af der Linie der Theria entstanden.</a:t>
            </a:r>
            <a:endParaRPr lang="de-DE" sz="2000">
              <a:latin typeface="Calibri" pitchFamily="34" charset="0"/>
              <a:ea typeface="+mj-ea"/>
              <a:cs typeface="+mj-cs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de-DE" sz="2000">
              <a:latin typeface="Calibri" pitchFamily="34" charset="0"/>
              <a:ea typeface="+mj-ea"/>
              <a:cs typeface="+mj-cs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sz="2000" smtClean="0">
                <a:latin typeface="Calibri" pitchFamily="34" charset="0"/>
                <a:ea typeface="+mj-ea"/>
                <a:cs typeface="+mj-cs"/>
              </a:rPr>
              <a:t>Die Entstehung neuer lincRNAs korreliert mit der Entstehung neuer miRNA gene.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de-DE" sz="2000">
              <a:latin typeface="Calibri" pitchFamily="34" charset="0"/>
              <a:ea typeface="+mj-ea"/>
              <a:cs typeface="+mj-cs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sz="2000" smtClean="0">
                <a:latin typeface="Calibri" pitchFamily="34" charset="0"/>
                <a:ea typeface="+mj-ea"/>
                <a:cs typeface="+mj-cs"/>
              </a:rPr>
              <a:t>Enstehung komplexer regulatorischer Netzwerke?</a:t>
            </a:r>
            <a:endParaRPr lang="de-DE" sz="2000">
              <a:latin typeface="Calibri" pitchFamily="34" charset="0"/>
              <a:ea typeface="+mj-ea"/>
              <a:cs typeface="+mj-cs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de-DE" sz="200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>
                <a:latin typeface="Cambria" panose="02040503050406030204" pitchFamily="18" charset="0"/>
              </a:rPr>
              <a:t>lincRoR (Regulator of Reprogramming) als ‚miRNA Schwamm‘</a:t>
            </a:r>
            <a:endParaRPr lang="de-DE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d 1"/>
          <p:cNvSpPr/>
          <p:nvPr/>
        </p:nvSpPr>
        <p:spPr>
          <a:xfrm>
            <a:off x="3056216" y="361506"/>
            <a:ext cx="6120000" cy="6120000"/>
          </a:xfrm>
          <a:prstGeom prst="donu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54380" y="776381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DNA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Modifikation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5400000">
            <a:off x="6911093" y="3006007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Histon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Modifikation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54380" y="5362891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regulierende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ncRNA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 rot="16200000">
            <a:off x="2419642" y="3006007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Transposon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Aktivität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75078" y="2831412"/>
            <a:ext cx="26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Cambria" panose="02040503050406030204" pitchFamily="18" charset="0"/>
              </a:rPr>
              <a:t>Gen</a:t>
            </a:r>
          </a:p>
          <a:p>
            <a:pPr algn="ctr"/>
            <a:r>
              <a:rPr lang="de-DE" sz="3200" smtClean="0">
                <a:latin typeface="Cambria" panose="02040503050406030204" pitchFamily="18" charset="0"/>
              </a:rPr>
              <a:t>Expression</a:t>
            </a:r>
            <a:endParaRPr lang="de-DE" sz="3200">
              <a:latin typeface="Cambria" panose="02040503050406030204" pitchFamily="18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1212109" y="1190847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1212108" y="5777356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7370930" y="5776324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7370929" y="1189815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1212107" y="3421504"/>
            <a:ext cx="2196000" cy="1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8833200" y="3421504"/>
            <a:ext cx="198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9823200" y="359344"/>
            <a:ext cx="1679944" cy="596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060" y="878882"/>
            <a:ext cx="1100224" cy="62186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55" y="5430261"/>
            <a:ext cx="1308433" cy="73272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8021">
            <a:off x="9902954" y="2820141"/>
            <a:ext cx="1520434" cy="1138858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762139" y="359344"/>
            <a:ext cx="1679944" cy="596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07" y="5318958"/>
            <a:ext cx="966043" cy="80503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8" y="2848900"/>
            <a:ext cx="1280810" cy="108134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6" y="553323"/>
            <a:ext cx="1660042" cy="1076945"/>
          </a:xfrm>
          <a:prstGeom prst="rect">
            <a:avLst/>
          </a:prstGeom>
        </p:spPr>
      </p:pic>
      <p:cxnSp>
        <p:nvCxnSpPr>
          <p:cNvPr id="35" name="Gerade Verbindung mit Pfeil 34"/>
          <p:cNvCxnSpPr/>
          <p:nvPr/>
        </p:nvCxnSpPr>
        <p:spPr>
          <a:xfrm>
            <a:off x="6116214" y="1901734"/>
            <a:ext cx="1" cy="72736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6116214" y="4180046"/>
            <a:ext cx="1" cy="72736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>
            <a:off x="7146515" y="3419542"/>
            <a:ext cx="448827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H="1">
            <a:off x="4630315" y="3395097"/>
            <a:ext cx="448827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fik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>
            <a:off x="805810" y="4493254"/>
            <a:ext cx="10309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smtClean="0">
                <a:latin typeface="Cambria" panose="02040503050406030204" pitchFamily="18" charset="0"/>
              </a:rPr>
              <a:t>Synthetische Evolutionstheorie von 1942</a:t>
            </a:r>
            <a:endParaRPr lang="de-DE" sz="4000">
              <a:latin typeface="Cambria" panose="02040503050406030204" pitchFamily="18" charset="0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7"/>
          <a:stretch/>
        </p:blipFill>
        <p:spPr bwMode="auto">
          <a:xfrm>
            <a:off x="2313009" y="2096000"/>
            <a:ext cx="2316579" cy="227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66" y="2095999"/>
            <a:ext cx="2822810" cy="227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2757" r="7002" b="32097"/>
          <a:stretch/>
        </p:blipFill>
        <p:spPr bwMode="auto">
          <a:xfrm>
            <a:off x="7318772" y="2095999"/>
            <a:ext cx="2560218" cy="227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2351604" y="1634334"/>
            <a:ext cx="222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Dobzhansky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273281" y="1634334"/>
            <a:ext cx="103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Mayr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962031" y="1634334"/>
            <a:ext cx="135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Huxley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804414" y="5543437"/>
            <a:ext cx="5929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Mutation / Rekombination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Selektion (natürliche/sexuelle/künstliche) und Drift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Evolution (nicht immer = Adaptation)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111911" y="5642202"/>
            <a:ext cx="5678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smtClean="0">
                <a:latin typeface="Cambria" panose="02040503050406030204" pitchFamily="18" charset="0"/>
              </a:rPr>
              <a:t>= Epigenetik</a:t>
            </a:r>
            <a:endParaRPr lang="de-DE" sz="6600">
              <a:latin typeface="Cambria" panose="02040503050406030204" pitchFamily="18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475438" y="425111"/>
            <a:ext cx="4933946" cy="3525723"/>
            <a:chOff x="86628" y="1079845"/>
            <a:chExt cx="4735628" cy="272212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7152" y="1597791"/>
              <a:ext cx="4515104" cy="2204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1293963" y="1276708"/>
              <a:ext cx="2700058" cy="144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86628" y="1079845"/>
              <a:ext cx="4494088" cy="517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320686" y="4192421"/>
            <a:ext cx="6149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der </a:t>
            </a:r>
            <a:r>
              <a:rPr lang="de-DE" smtClean="0">
                <a:solidFill>
                  <a:srgbClr val="C00000"/>
                </a:solidFill>
                <a:latin typeface="Cambria" panose="02040503050406030204" pitchFamily="18" charset="0"/>
              </a:rPr>
              <a:t>Genotyp</a:t>
            </a:r>
            <a:r>
              <a:rPr lang="de-DE" smtClean="0">
                <a:latin typeface="Cambria" panose="02040503050406030204" pitchFamily="18" charset="0"/>
              </a:rPr>
              <a:t> bestimmt den </a:t>
            </a:r>
            <a:r>
              <a:rPr lang="de-DE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Phänotyp</a:t>
            </a:r>
            <a:r>
              <a:rPr lang="de-DE" smtClean="0">
                <a:latin typeface="Cambria" panose="02040503050406030204" pitchFamily="18" charset="0"/>
              </a:rPr>
              <a:t>.</a:t>
            </a:r>
            <a:endParaRPr lang="de-DE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Information wird in Form von DNA (Sequenz) über Generationen weitergegeben.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Aber: Vererbbare Veränderungen der Genaktivität sind unanbhängig von Veränderungen der DNA Sequenz.</a:t>
            </a:r>
            <a:endParaRPr lang="de-DE" dirty="0" smtClean="0">
              <a:latin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Nach der synthetischen Theorie gilt: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0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Das molekulare Korrelat epigenetischer Information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94271" y="2374490"/>
            <a:ext cx="85098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smtClean="0">
                <a:latin typeface="Cambria" panose="02040503050406030204" pitchFamily="18" charset="0"/>
              </a:rPr>
              <a:t>1. Chemische Veränderungen der DNA</a:t>
            </a:r>
          </a:p>
          <a:p>
            <a:pPr>
              <a:lnSpc>
                <a:spcPct val="150000"/>
              </a:lnSpc>
            </a:pPr>
            <a:r>
              <a:rPr lang="de-DE" sz="2800" smtClean="0">
                <a:latin typeface="Cambria" panose="02040503050406030204" pitchFamily="18" charset="0"/>
              </a:rPr>
              <a:t>2. Chemische Veränderungen der Histone</a:t>
            </a:r>
          </a:p>
          <a:p>
            <a:pPr>
              <a:lnSpc>
                <a:spcPct val="150000"/>
              </a:lnSpc>
            </a:pPr>
            <a:r>
              <a:rPr lang="de-DE" sz="2800" smtClean="0">
                <a:latin typeface="Cambria" panose="02040503050406030204" pitchFamily="18" charset="0"/>
              </a:rPr>
              <a:t>3. Regulierung durch kleine, nicht-kodierende RNAs</a:t>
            </a:r>
            <a:endParaRPr lang="de-DE" sz="28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3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Chemische Veränderungen der DNA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18" y="1621929"/>
            <a:ext cx="4326501" cy="45662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6143" y="5341200"/>
            <a:ext cx="5823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smtClean="0">
                <a:latin typeface="Cambria" panose="02040503050406030204" pitchFamily="18" charset="0"/>
              </a:rPr>
              <a:t>De novo </a:t>
            </a:r>
            <a:r>
              <a:rPr lang="de-DE" smtClean="0">
                <a:latin typeface="Cambria" panose="02040503050406030204" pitchFamily="18" charset="0"/>
              </a:rPr>
              <a:t>Methyltransferase (DNMT3A and DNMT3B) methyliert unmethylierte DNA.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Maintenance Methyltransferase (DNMT1) methyliert hemimethylierte DNA</a:t>
            </a:r>
            <a:endParaRPr lang="de-DE">
              <a:latin typeface="Cambria" panose="02040503050406030204" pitchFamily="18" charset="0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798347" y="1769414"/>
            <a:ext cx="4254531" cy="2951631"/>
            <a:chOff x="6019102" y="2785491"/>
            <a:chExt cx="2579469" cy="178953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6000"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102" y="2785491"/>
              <a:ext cx="2579469" cy="178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Ellipse 8"/>
            <p:cNvSpPr/>
            <p:nvPr/>
          </p:nvSpPr>
          <p:spPr>
            <a:xfrm>
              <a:off x="7330352" y="2947776"/>
              <a:ext cx="396000" cy="396000"/>
            </a:xfrm>
            <a:prstGeom prst="ellipse">
              <a:avLst/>
            </a:prstGeom>
            <a:noFill/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748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2066</Words>
  <Application>Microsoft Office PowerPoint</Application>
  <PresentationFormat>Breitbild</PresentationFormat>
  <Paragraphs>390</Paragraphs>
  <Slides>51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60" baseType="lpstr">
      <vt:lpstr>Arial</vt:lpstr>
      <vt:lpstr>Book Antiqua</vt:lpstr>
      <vt:lpstr>Calibri</vt:lpstr>
      <vt:lpstr>Calibri Light</vt:lpstr>
      <vt:lpstr>Cambria</vt:lpstr>
      <vt:lpstr>Times New Roman</vt:lpstr>
      <vt:lpstr>Wingdings</vt:lpstr>
      <vt:lpstr>ZapfChancery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Johannes Gutenberg-Universität Mainz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Rosenkranz, Dr. David</dc:creator>
  <cp:lastModifiedBy>Rosenkranz, Dr. David</cp:lastModifiedBy>
  <cp:revision>124</cp:revision>
  <dcterms:created xsi:type="dcterms:W3CDTF">2018-01-22T09:56:41Z</dcterms:created>
  <dcterms:modified xsi:type="dcterms:W3CDTF">2019-02-06T13:44:15Z</dcterms:modified>
</cp:coreProperties>
</file>